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83" r:id="rId4"/>
    <p:sldMasterId id="2147483684" r:id="rId5"/>
  </p:sldMasterIdLst>
  <p:notesMasterIdLst>
    <p:notesMasterId r:id="rId17"/>
  </p:notesMasterIdLst>
  <p:sldIdLst>
    <p:sldId id="256" r:id="rId6"/>
    <p:sldId id="315" r:id="rId7"/>
    <p:sldId id="318" r:id="rId8"/>
    <p:sldId id="348" r:id="rId9"/>
    <p:sldId id="340" r:id="rId10"/>
    <p:sldId id="349" r:id="rId11"/>
    <p:sldId id="350" r:id="rId12"/>
    <p:sldId id="335" r:id="rId13"/>
    <p:sldId id="351" r:id="rId14"/>
    <p:sldId id="325" r:id="rId15"/>
    <p:sldId id="304" r:id="rId16"/>
  </p:sldIdLst>
  <p:sldSz cx="9144000" cy="5143500" type="screen16x9"/>
  <p:notesSz cx="6858000" cy="9144000"/>
  <p:embeddedFontLst>
    <p:embeddedFont>
      <p:font typeface="Amasis MT Pro Medium" panose="02040604050005020304" pitchFamily="18" charset="-18"/>
      <p:regular r:id="rId18"/>
      <p:italic r:id="rId19"/>
    </p:embeddedFont>
    <p:embeddedFont>
      <p:font typeface="Montserrat" panose="00000500000000000000" pitchFamily="2" charset="-18"/>
      <p:regular r:id="rId20"/>
      <p:bold r:id="rId21"/>
      <p:italic r:id="rId22"/>
      <p:boldItalic r:id="rId23"/>
    </p:embeddedFont>
    <p:embeddedFont>
      <p:font typeface="Montserrat ExtraBold" panose="00000900000000000000" pitchFamily="2" charset="-18"/>
      <p:bold r:id="rId24"/>
      <p:boldItalic r:id="rId25"/>
    </p:embeddedFont>
    <p:embeddedFont>
      <p:font typeface="Proxima Nova" panose="020B0604020202020204" charset="0"/>
      <p:regular r:id="rId26"/>
      <p:bold r:id="rId27"/>
      <p:italic r:id="rId28"/>
      <p:boldItalic r:id="rId29"/>
    </p:embeddedFont>
    <p:embeddedFont>
      <p:font typeface="Proxima Nova Semibold" panose="020B0604020202020204" charset="0"/>
      <p:regular r:id="rId30"/>
      <p:bold r:id="rId31"/>
      <p:boldItalic r:id="rId32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4F0BCB4-A713-4F02-90D1-68CEA6162F20}" v="4" dt="2025-05-21T11:10:45.367"/>
    <p1510:client id="{C89CB1B0-1AE0-4EA4-872E-F07F435CBBFC}" v="3" dt="2025-05-21T08:58:10.247"/>
  </p1510:revLst>
</p1510:revInfo>
</file>

<file path=ppt/tableStyles.xml><?xml version="1.0" encoding="utf-8"?>
<a:tblStyleLst xmlns:a="http://schemas.openxmlformats.org/drawingml/2006/main" def="{AA12BEAD-B04D-43C2-B912-4F209871EDA2}">
  <a:tblStyle styleId="{AA12BEAD-B04D-43C2-B912-4F209871EDA2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35758FB7-9AC5-4552-8A53-C91805E547FA}" styleName="Štýl s motívom 1 - zvýraznenie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9DCAF9ED-07DC-4A11-8D7F-57B35C25682E}" styleName="Stredný štýl 1 - zvýraznenie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284E427A-3D55-4303-BF80-6455036E1DE7}" styleName="Štýl s motívom 1 - zvýraznenie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2D5ABB26-0587-4C30-8999-92F81FD0307C}" styleName="Bez štýlu, bez mriežky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85BE263C-DBD7-4A20-BB59-AAB30ACAA65A}" styleName="Stredný štýl 3 - zvýrazneni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Stredný štýl 2 - zvýraznenie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EB344D84-9AFB-497E-A393-DC336BA19D2E}" styleName="Stredný štýl 3 - zvýraznenie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FABFCF23-3B69-468F-B69F-88F6DE6A72F2}" styleName="Stredný štýl 1 - zvýraznenie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1FECB4D8-DB02-4DC6-A0A2-4F2EBAE1DC90}" styleName="Stredný štýl 1 - zvýraznenie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5940675A-B579-460E-94D1-54222C63F5DA}" styleName="Bez štýlu, mriežka tabuľky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F5AB1C69-6EDB-4FF4-983F-18BD219EF322}" styleName="Stredný štýl 2 - zvýraznenie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75DCB02-9BB8-47FD-8907-85C794F793BA}" styleName="Štýl s motívom 1 - zvýraznenie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9C7853C-536D-4A76-A0AE-DD22124D55A5}" styleName="Štýl s motívom 1 - zvýraznenie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38" d="100"/>
          <a:sy n="138" d="100"/>
        </p:scale>
        <p:origin x="834" y="1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font" Target="fonts/font1.fntdata"/><Relationship Id="rId26" Type="http://schemas.openxmlformats.org/officeDocument/2006/relationships/font" Target="fonts/font9.fntdata"/><Relationship Id="rId21" Type="http://schemas.openxmlformats.org/officeDocument/2006/relationships/font" Target="fonts/font4.fntdata"/><Relationship Id="rId34" Type="http://schemas.openxmlformats.org/officeDocument/2006/relationships/viewProps" Target="view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notesMaster" Target="notesMasters/notesMaster1.xml"/><Relationship Id="rId25" Type="http://schemas.openxmlformats.org/officeDocument/2006/relationships/font" Target="fonts/font8.fntdata"/><Relationship Id="rId33" Type="http://schemas.openxmlformats.org/officeDocument/2006/relationships/presProps" Target="presProps.xml"/><Relationship Id="rId38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font" Target="fonts/font3.fntdata"/><Relationship Id="rId29" Type="http://schemas.openxmlformats.org/officeDocument/2006/relationships/font" Target="fonts/font12.fntdata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font" Target="fonts/font7.fntdata"/><Relationship Id="rId32" Type="http://schemas.openxmlformats.org/officeDocument/2006/relationships/font" Target="fonts/font15.fntdata"/><Relationship Id="rId37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font" Target="fonts/font6.fntdata"/><Relationship Id="rId28" Type="http://schemas.openxmlformats.org/officeDocument/2006/relationships/font" Target="fonts/font11.fntdata"/><Relationship Id="rId36" Type="http://schemas.openxmlformats.org/officeDocument/2006/relationships/tableStyles" Target="tableStyles.xml"/><Relationship Id="rId10" Type="http://schemas.openxmlformats.org/officeDocument/2006/relationships/slide" Target="slides/slide5.xml"/><Relationship Id="rId19" Type="http://schemas.openxmlformats.org/officeDocument/2006/relationships/font" Target="fonts/font2.fntdata"/><Relationship Id="rId31" Type="http://schemas.openxmlformats.org/officeDocument/2006/relationships/font" Target="fonts/font14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font" Target="fonts/font5.fntdata"/><Relationship Id="rId27" Type="http://schemas.openxmlformats.org/officeDocument/2006/relationships/font" Target="fonts/font10.fntdata"/><Relationship Id="rId30" Type="http://schemas.openxmlformats.org/officeDocument/2006/relationships/font" Target="fonts/font13.fntdata"/><Relationship Id="rId35" Type="http://schemas.openxmlformats.org/officeDocument/2006/relationships/theme" Target="theme/theme1.xml"/><Relationship Id="rId8" Type="http://schemas.openxmlformats.org/officeDocument/2006/relationships/slide" Target="slides/slide3.xml"/><Relationship Id="rId3" Type="http://schemas.openxmlformats.org/officeDocument/2006/relationships/customXml" Target="../customXml/item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oc. Ing. Hunady Jan PhD." userId="e7fc9f9a-db70-441e-a62e-06b3c2c597a3" providerId="ADAL" clId="{24F0BCB4-A713-4F02-90D1-68CEA6162F20}"/>
    <pc:docChg chg="undo custSel addSld delSld modSld sldOrd">
      <pc:chgData name="doc. Ing. Hunady Jan PhD." userId="e7fc9f9a-db70-441e-a62e-06b3c2c597a3" providerId="ADAL" clId="{24F0BCB4-A713-4F02-90D1-68CEA6162F20}" dt="2025-05-21T11:12:51.147" v="926" actId="14100"/>
      <pc:docMkLst>
        <pc:docMk/>
      </pc:docMkLst>
      <pc:sldChg chg="modSp mod">
        <pc:chgData name="doc. Ing. Hunady Jan PhD." userId="e7fc9f9a-db70-441e-a62e-06b3c2c597a3" providerId="ADAL" clId="{24F0BCB4-A713-4F02-90D1-68CEA6162F20}" dt="2025-05-21T11:09:25.505" v="884" actId="1076"/>
        <pc:sldMkLst>
          <pc:docMk/>
          <pc:sldMk cId="0" sldId="256"/>
        </pc:sldMkLst>
        <pc:spChg chg="mod">
          <ac:chgData name="doc. Ing. Hunady Jan PhD." userId="e7fc9f9a-db70-441e-a62e-06b3c2c597a3" providerId="ADAL" clId="{24F0BCB4-A713-4F02-90D1-68CEA6162F20}" dt="2025-05-21T10:16:37.664" v="1" actId="1076"/>
          <ac:spMkLst>
            <pc:docMk/>
            <pc:sldMk cId="0" sldId="256"/>
            <ac:spMk id="3" creationId="{00000000-0000-0000-0000-000000000000}"/>
          </ac:spMkLst>
        </pc:spChg>
        <pc:spChg chg="mod">
          <ac:chgData name="doc. Ing. Hunady Jan PhD." userId="e7fc9f9a-db70-441e-a62e-06b3c2c597a3" providerId="ADAL" clId="{24F0BCB4-A713-4F02-90D1-68CEA6162F20}" dt="2025-05-21T11:09:25.505" v="884" actId="1076"/>
          <ac:spMkLst>
            <pc:docMk/>
            <pc:sldMk cId="0" sldId="256"/>
            <ac:spMk id="4" creationId="{109F8238-7167-DB30-D027-25E8735D129F}"/>
          </ac:spMkLst>
        </pc:spChg>
        <pc:spChg chg="mod">
          <ac:chgData name="doc. Ing. Hunady Jan PhD." userId="e7fc9f9a-db70-441e-a62e-06b3c2c597a3" providerId="ADAL" clId="{24F0BCB4-A713-4F02-90D1-68CEA6162F20}" dt="2025-05-21T10:15:25.382" v="0" actId="20577"/>
          <ac:spMkLst>
            <pc:docMk/>
            <pc:sldMk cId="0" sldId="256"/>
            <ac:spMk id="5" creationId="{D4A0D950-ACF9-673D-89FB-9824A22D4B6E}"/>
          </ac:spMkLst>
        </pc:spChg>
      </pc:sldChg>
      <pc:sldChg chg="modSp mod ord">
        <pc:chgData name="doc. Ing. Hunady Jan PhD." userId="e7fc9f9a-db70-441e-a62e-06b3c2c597a3" providerId="ADAL" clId="{24F0BCB4-A713-4F02-90D1-68CEA6162F20}" dt="2025-05-21T11:12:51.147" v="926" actId="14100"/>
        <pc:sldMkLst>
          <pc:docMk/>
          <pc:sldMk cId="0" sldId="304"/>
        </pc:sldMkLst>
        <pc:grpChg chg="mod">
          <ac:chgData name="doc. Ing. Hunady Jan PhD." userId="e7fc9f9a-db70-441e-a62e-06b3c2c597a3" providerId="ADAL" clId="{24F0BCB4-A713-4F02-90D1-68CEA6162F20}" dt="2025-05-21T11:12:51.147" v="926" actId="14100"/>
          <ac:grpSpMkLst>
            <pc:docMk/>
            <pc:sldMk cId="0" sldId="304"/>
            <ac:grpSpMk id="4" creationId="{00000000-0000-0000-0000-000000000000}"/>
          </ac:grpSpMkLst>
        </pc:grpChg>
        <pc:grpChg chg="mod">
          <ac:chgData name="doc. Ing. Hunady Jan PhD." userId="e7fc9f9a-db70-441e-a62e-06b3c2c597a3" providerId="ADAL" clId="{24F0BCB4-A713-4F02-90D1-68CEA6162F20}" dt="2025-05-21T11:12:48.865" v="925" actId="14100"/>
          <ac:grpSpMkLst>
            <pc:docMk/>
            <pc:sldMk cId="0" sldId="304"/>
            <ac:grpSpMk id="10" creationId="{00000000-0000-0000-0000-000000000000}"/>
          </ac:grpSpMkLst>
        </pc:grpChg>
      </pc:sldChg>
      <pc:sldChg chg="modSp mod">
        <pc:chgData name="doc. Ing. Hunady Jan PhD." userId="e7fc9f9a-db70-441e-a62e-06b3c2c597a3" providerId="ADAL" clId="{24F0BCB4-A713-4F02-90D1-68CEA6162F20}" dt="2025-05-21T11:05:46.098" v="867" actId="20577"/>
        <pc:sldMkLst>
          <pc:docMk/>
          <pc:sldMk cId="200026322" sldId="315"/>
        </pc:sldMkLst>
        <pc:spChg chg="mod">
          <ac:chgData name="doc. Ing. Hunady Jan PhD." userId="e7fc9f9a-db70-441e-a62e-06b3c2c597a3" providerId="ADAL" clId="{24F0BCB4-A713-4F02-90D1-68CEA6162F20}" dt="2025-05-21T11:05:46.098" v="867" actId="20577"/>
          <ac:spMkLst>
            <pc:docMk/>
            <pc:sldMk cId="200026322" sldId="315"/>
            <ac:spMk id="5" creationId="{F907659C-1E3F-0523-1DDE-BCC84798AF9A}"/>
          </ac:spMkLst>
        </pc:spChg>
      </pc:sldChg>
      <pc:sldChg chg="modSp mod">
        <pc:chgData name="doc. Ing. Hunady Jan PhD." userId="e7fc9f9a-db70-441e-a62e-06b3c2c597a3" providerId="ADAL" clId="{24F0BCB4-A713-4F02-90D1-68CEA6162F20}" dt="2025-05-21T10:20:09.208" v="31" actId="123"/>
        <pc:sldMkLst>
          <pc:docMk/>
          <pc:sldMk cId="2064722293" sldId="318"/>
        </pc:sldMkLst>
        <pc:spChg chg="mod">
          <ac:chgData name="doc. Ing. Hunady Jan PhD." userId="e7fc9f9a-db70-441e-a62e-06b3c2c597a3" providerId="ADAL" clId="{24F0BCB4-A713-4F02-90D1-68CEA6162F20}" dt="2025-05-21T10:20:09.208" v="31" actId="123"/>
          <ac:spMkLst>
            <pc:docMk/>
            <pc:sldMk cId="2064722293" sldId="318"/>
            <ac:spMk id="5" creationId="{71A0D410-48AF-38F3-363C-BF343A7D09A4}"/>
          </ac:spMkLst>
        </pc:spChg>
      </pc:sldChg>
      <pc:sldChg chg="modSp mod">
        <pc:chgData name="doc. Ing. Hunady Jan PhD." userId="e7fc9f9a-db70-441e-a62e-06b3c2c597a3" providerId="ADAL" clId="{24F0BCB4-A713-4F02-90D1-68CEA6162F20}" dt="2025-05-21T11:12:41.630" v="924" actId="5793"/>
        <pc:sldMkLst>
          <pc:docMk/>
          <pc:sldMk cId="3491747499" sldId="325"/>
        </pc:sldMkLst>
        <pc:spChg chg="mod">
          <ac:chgData name="doc. Ing. Hunady Jan PhD." userId="e7fc9f9a-db70-441e-a62e-06b3c2c597a3" providerId="ADAL" clId="{24F0BCB4-A713-4F02-90D1-68CEA6162F20}" dt="2025-05-21T11:12:26.525" v="919" actId="1076"/>
          <ac:spMkLst>
            <pc:docMk/>
            <pc:sldMk cId="3491747499" sldId="325"/>
            <ac:spMk id="2" creationId="{A9919FA8-2926-2178-ACF3-096420293DBA}"/>
          </ac:spMkLst>
        </pc:spChg>
        <pc:spChg chg="mod">
          <ac:chgData name="doc. Ing. Hunady Jan PhD." userId="e7fc9f9a-db70-441e-a62e-06b3c2c597a3" providerId="ADAL" clId="{24F0BCB4-A713-4F02-90D1-68CEA6162F20}" dt="2025-05-21T11:12:41.630" v="924" actId="5793"/>
          <ac:spMkLst>
            <pc:docMk/>
            <pc:sldMk cId="3491747499" sldId="325"/>
            <ac:spMk id="3" creationId="{B01D28F6-3724-4AEB-2413-8E6ED290E295}"/>
          </ac:spMkLst>
        </pc:spChg>
      </pc:sldChg>
      <pc:sldChg chg="modSp mod">
        <pc:chgData name="doc. Ing. Hunady Jan PhD." userId="e7fc9f9a-db70-441e-a62e-06b3c2c597a3" providerId="ADAL" clId="{24F0BCB4-A713-4F02-90D1-68CEA6162F20}" dt="2025-05-21T11:11:53.717" v="909" actId="1076"/>
        <pc:sldMkLst>
          <pc:docMk/>
          <pc:sldMk cId="1660378069" sldId="335"/>
        </pc:sldMkLst>
        <pc:spChg chg="mod">
          <ac:chgData name="doc. Ing. Hunady Jan PhD." userId="e7fc9f9a-db70-441e-a62e-06b3c2c597a3" providerId="ADAL" clId="{24F0BCB4-A713-4F02-90D1-68CEA6162F20}" dt="2025-05-21T11:11:53.717" v="909" actId="1076"/>
          <ac:spMkLst>
            <pc:docMk/>
            <pc:sldMk cId="1660378069" sldId="335"/>
            <ac:spMk id="2" creationId="{A9919FA8-2926-2178-ACF3-096420293DBA}"/>
          </ac:spMkLst>
        </pc:spChg>
        <pc:spChg chg="mod">
          <ac:chgData name="doc. Ing. Hunady Jan PhD." userId="e7fc9f9a-db70-441e-a62e-06b3c2c597a3" providerId="ADAL" clId="{24F0BCB4-A713-4F02-90D1-68CEA6162F20}" dt="2025-05-21T11:07:39.230" v="876" actId="20577"/>
          <ac:spMkLst>
            <pc:docMk/>
            <pc:sldMk cId="1660378069" sldId="335"/>
            <ac:spMk id="5" creationId="{81DBD363-36F7-5D2E-1731-8E4C8FF425FF}"/>
          </ac:spMkLst>
        </pc:spChg>
      </pc:sldChg>
      <pc:sldChg chg="modSp del mod">
        <pc:chgData name="doc. Ing. Hunady Jan PhD." userId="e7fc9f9a-db70-441e-a62e-06b3c2c597a3" providerId="ADAL" clId="{24F0BCB4-A713-4F02-90D1-68CEA6162F20}" dt="2025-05-21T11:04:30.292" v="839" actId="47"/>
        <pc:sldMkLst>
          <pc:docMk/>
          <pc:sldMk cId="1027300065" sldId="337"/>
        </pc:sldMkLst>
        <pc:spChg chg="mod">
          <ac:chgData name="doc. Ing. Hunady Jan PhD." userId="e7fc9f9a-db70-441e-a62e-06b3c2c597a3" providerId="ADAL" clId="{24F0BCB4-A713-4F02-90D1-68CEA6162F20}" dt="2025-05-21T10:58:42.603" v="661" actId="6549"/>
          <ac:spMkLst>
            <pc:docMk/>
            <pc:sldMk cId="1027300065" sldId="337"/>
            <ac:spMk id="3" creationId="{B01D28F6-3724-4AEB-2413-8E6ED290E295}"/>
          </ac:spMkLst>
        </pc:spChg>
      </pc:sldChg>
      <pc:sldChg chg="modSp mod">
        <pc:chgData name="doc. Ing. Hunady Jan PhD." userId="e7fc9f9a-db70-441e-a62e-06b3c2c597a3" providerId="ADAL" clId="{24F0BCB4-A713-4F02-90D1-68CEA6162F20}" dt="2025-05-21T11:09:41.802" v="885" actId="113"/>
        <pc:sldMkLst>
          <pc:docMk/>
          <pc:sldMk cId="2707985483" sldId="340"/>
        </pc:sldMkLst>
        <pc:spChg chg="mod">
          <ac:chgData name="doc. Ing. Hunady Jan PhD." userId="e7fc9f9a-db70-441e-a62e-06b3c2c597a3" providerId="ADAL" clId="{24F0BCB4-A713-4F02-90D1-68CEA6162F20}" dt="2025-05-21T11:09:41.802" v="885" actId="113"/>
          <ac:spMkLst>
            <pc:docMk/>
            <pc:sldMk cId="2707985483" sldId="340"/>
            <ac:spMk id="2" creationId="{FDFEA635-B7CF-DD6A-7972-899535B368DC}"/>
          </ac:spMkLst>
        </pc:spChg>
        <pc:graphicFrameChg chg="modGraphic">
          <ac:chgData name="doc. Ing. Hunady Jan PhD." userId="e7fc9f9a-db70-441e-a62e-06b3c2c597a3" providerId="ADAL" clId="{24F0BCB4-A713-4F02-90D1-68CEA6162F20}" dt="2025-05-21T10:39:01.296" v="103" actId="20577"/>
          <ac:graphicFrameMkLst>
            <pc:docMk/>
            <pc:sldMk cId="2707985483" sldId="340"/>
            <ac:graphicFrameMk id="4" creationId="{9FB8C834-92BF-01F9-D066-A81BDFF58DE9}"/>
          </ac:graphicFrameMkLst>
        </pc:graphicFrameChg>
      </pc:sldChg>
      <pc:sldChg chg="del">
        <pc:chgData name="doc. Ing. Hunady Jan PhD." userId="e7fc9f9a-db70-441e-a62e-06b3c2c597a3" providerId="ADAL" clId="{24F0BCB4-A713-4F02-90D1-68CEA6162F20}" dt="2025-05-21T11:04:31.044" v="840" actId="47"/>
        <pc:sldMkLst>
          <pc:docMk/>
          <pc:sldMk cId="2860314179" sldId="347"/>
        </pc:sldMkLst>
      </pc:sldChg>
      <pc:sldChg chg="modSp mod">
        <pc:chgData name="doc. Ing. Hunady Jan PhD." userId="e7fc9f9a-db70-441e-a62e-06b3c2c597a3" providerId="ADAL" clId="{24F0BCB4-A713-4F02-90D1-68CEA6162F20}" dt="2025-05-21T11:06:43.983" v="873" actId="20577"/>
        <pc:sldMkLst>
          <pc:docMk/>
          <pc:sldMk cId="1764194485" sldId="348"/>
        </pc:sldMkLst>
        <pc:spChg chg="mod">
          <ac:chgData name="doc. Ing. Hunady Jan PhD." userId="e7fc9f9a-db70-441e-a62e-06b3c2c597a3" providerId="ADAL" clId="{24F0BCB4-A713-4F02-90D1-68CEA6162F20}" dt="2025-05-21T11:06:43.983" v="873" actId="20577"/>
          <ac:spMkLst>
            <pc:docMk/>
            <pc:sldMk cId="1764194485" sldId="348"/>
            <ac:spMk id="9" creationId="{499E2CD9-3334-2C29-C521-5E775AD42160}"/>
          </ac:spMkLst>
        </pc:spChg>
      </pc:sldChg>
      <pc:sldChg chg="modSp mod">
        <pc:chgData name="doc. Ing. Hunady Jan PhD." userId="e7fc9f9a-db70-441e-a62e-06b3c2c597a3" providerId="ADAL" clId="{24F0BCB4-A713-4F02-90D1-68CEA6162F20}" dt="2025-05-21T11:11:32.843" v="906" actId="113"/>
        <pc:sldMkLst>
          <pc:docMk/>
          <pc:sldMk cId="1504097918" sldId="349"/>
        </pc:sldMkLst>
        <pc:spChg chg="mod">
          <ac:chgData name="doc. Ing. Hunady Jan PhD." userId="e7fc9f9a-db70-441e-a62e-06b3c2c597a3" providerId="ADAL" clId="{24F0BCB4-A713-4F02-90D1-68CEA6162F20}" dt="2025-05-21T11:09:46.068" v="886" actId="13822"/>
          <ac:spMkLst>
            <pc:docMk/>
            <pc:sldMk cId="1504097918" sldId="349"/>
            <ac:spMk id="7" creationId="{B107EEE1-8FD9-5F97-6B13-A59B9162DD6A}"/>
          </ac:spMkLst>
        </pc:spChg>
        <pc:graphicFrameChg chg="mod modGraphic">
          <ac:chgData name="doc. Ing. Hunady Jan PhD." userId="e7fc9f9a-db70-441e-a62e-06b3c2c597a3" providerId="ADAL" clId="{24F0BCB4-A713-4F02-90D1-68CEA6162F20}" dt="2025-05-21T11:11:32.843" v="906" actId="113"/>
          <ac:graphicFrameMkLst>
            <pc:docMk/>
            <pc:sldMk cId="1504097918" sldId="349"/>
            <ac:graphicFrameMk id="5" creationId="{CC8092D1-42EF-B15B-59B0-8FB5367D0441}"/>
          </ac:graphicFrameMkLst>
        </pc:graphicFrameChg>
      </pc:sldChg>
      <pc:sldChg chg="addSp delSp modSp new mod">
        <pc:chgData name="doc. Ing. Hunady Jan PhD." userId="e7fc9f9a-db70-441e-a62e-06b3c2c597a3" providerId="ADAL" clId="{24F0BCB4-A713-4F02-90D1-68CEA6162F20}" dt="2025-05-21T10:40:08.720" v="108" actId="478"/>
        <pc:sldMkLst>
          <pc:docMk/>
          <pc:sldMk cId="1014519531" sldId="350"/>
        </pc:sldMkLst>
        <pc:spChg chg="del">
          <ac:chgData name="doc. Ing. Hunady Jan PhD." userId="e7fc9f9a-db70-441e-a62e-06b3c2c597a3" providerId="ADAL" clId="{24F0BCB4-A713-4F02-90D1-68CEA6162F20}" dt="2025-05-21T10:35:59.327" v="35" actId="478"/>
          <ac:spMkLst>
            <pc:docMk/>
            <pc:sldMk cId="1014519531" sldId="350"/>
            <ac:spMk id="2" creationId="{C0F83E88-E97C-3F0A-F36D-7438FA0488C7}"/>
          </ac:spMkLst>
        </pc:spChg>
        <pc:spChg chg="del">
          <ac:chgData name="doc. Ing. Hunady Jan PhD." userId="e7fc9f9a-db70-441e-a62e-06b3c2c597a3" providerId="ADAL" clId="{24F0BCB4-A713-4F02-90D1-68CEA6162F20}" dt="2025-05-21T10:35:57.660" v="34" actId="478"/>
          <ac:spMkLst>
            <pc:docMk/>
            <pc:sldMk cId="1014519531" sldId="350"/>
            <ac:spMk id="3" creationId="{31F31044-FC34-057D-0B4C-85FF9AD32482}"/>
          </ac:spMkLst>
        </pc:spChg>
        <pc:spChg chg="del">
          <ac:chgData name="doc. Ing. Hunady Jan PhD." userId="e7fc9f9a-db70-441e-a62e-06b3c2c597a3" providerId="ADAL" clId="{24F0BCB4-A713-4F02-90D1-68CEA6162F20}" dt="2025-05-21T10:36:00.539" v="36" actId="478"/>
          <ac:spMkLst>
            <pc:docMk/>
            <pc:sldMk cId="1014519531" sldId="350"/>
            <ac:spMk id="4" creationId="{6EAE89BA-7AC8-1C9A-A52F-0455918B0464}"/>
          </ac:spMkLst>
        </pc:spChg>
        <pc:spChg chg="add del mod">
          <ac:chgData name="doc. Ing. Hunady Jan PhD." userId="e7fc9f9a-db70-441e-a62e-06b3c2c597a3" providerId="ADAL" clId="{24F0BCB4-A713-4F02-90D1-68CEA6162F20}" dt="2025-05-21T10:38:03.487" v="72"/>
          <ac:spMkLst>
            <pc:docMk/>
            <pc:sldMk cId="1014519531" sldId="350"/>
            <ac:spMk id="6" creationId="{C545BD17-0C74-46F6-6D26-906FFA1575B1}"/>
          </ac:spMkLst>
        </pc:spChg>
        <pc:spChg chg="add mod">
          <ac:chgData name="doc. Ing. Hunady Jan PhD." userId="e7fc9f9a-db70-441e-a62e-06b3c2c597a3" providerId="ADAL" clId="{24F0BCB4-A713-4F02-90D1-68CEA6162F20}" dt="2025-05-21T10:39:55.022" v="106" actId="14100"/>
          <ac:spMkLst>
            <pc:docMk/>
            <pc:sldMk cId="1014519531" sldId="350"/>
            <ac:spMk id="8" creationId="{97BAB417-C724-7673-7CF3-07DAEA382A44}"/>
          </ac:spMkLst>
        </pc:spChg>
        <pc:graphicFrameChg chg="add mod modGraphic">
          <ac:chgData name="doc. Ing. Hunady Jan PhD." userId="e7fc9f9a-db70-441e-a62e-06b3c2c597a3" providerId="ADAL" clId="{24F0BCB4-A713-4F02-90D1-68CEA6162F20}" dt="2025-05-21T10:38:37.208" v="81" actId="113"/>
          <ac:graphicFrameMkLst>
            <pc:docMk/>
            <pc:sldMk cId="1014519531" sldId="350"/>
            <ac:graphicFrameMk id="5" creationId="{4550E4A5-E506-3B52-E26A-6ECAA3AF76D0}"/>
          </ac:graphicFrameMkLst>
        </pc:graphicFrameChg>
        <pc:graphicFrameChg chg="add del mod">
          <ac:chgData name="doc. Ing. Hunady Jan PhD." userId="e7fc9f9a-db70-441e-a62e-06b3c2c597a3" providerId="ADAL" clId="{24F0BCB4-A713-4F02-90D1-68CEA6162F20}" dt="2025-05-21T10:40:08.720" v="108" actId="478"/>
          <ac:graphicFrameMkLst>
            <pc:docMk/>
            <pc:sldMk cId="1014519531" sldId="350"/>
            <ac:graphicFrameMk id="9" creationId="{A00A80D8-B8C9-BE2B-B377-F6EBB73B26D6}"/>
          </ac:graphicFrameMkLst>
        </pc:graphicFrameChg>
      </pc:sldChg>
      <pc:sldChg chg="addSp delSp modSp new mod">
        <pc:chgData name="doc. Ing. Hunady Jan PhD." userId="e7fc9f9a-db70-441e-a62e-06b3c2c597a3" providerId="ADAL" clId="{24F0BCB4-A713-4F02-90D1-68CEA6162F20}" dt="2025-05-21T11:12:02.763" v="911" actId="3062"/>
        <pc:sldMkLst>
          <pc:docMk/>
          <pc:sldMk cId="3598217114" sldId="351"/>
        </pc:sldMkLst>
        <pc:spChg chg="del">
          <ac:chgData name="doc. Ing. Hunady Jan PhD." userId="e7fc9f9a-db70-441e-a62e-06b3c2c597a3" providerId="ADAL" clId="{24F0BCB4-A713-4F02-90D1-68CEA6162F20}" dt="2025-05-21T10:45:56.504" v="313" actId="478"/>
          <ac:spMkLst>
            <pc:docMk/>
            <pc:sldMk cId="3598217114" sldId="351"/>
            <ac:spMk id="2" creationId="{7ADB612C-A401-B55C-09FB-721B4322079E}"/>
          </ac:spMkLst>
        </pc:spChg>
        <pc:spChg chg="del">
          <ac:chgData name="doc. Ing. Hunady Jan PhD." userId="e7fc9f9a-db70-441e-a62e-06b3c2c597a3" providerId="ADAL" clId="{24F0BCB4-A713-4F02-90D1-68CEA6162F20}" dt="2025-05-21T10:45:53.402" v="311" actId="478"/>
          <ac:spMkLst>
            <pc:docMk/>
            <pc:sldMk cId="3598217114" sldId="351"/>
            <ac:spMk id="3" creationId="{772D9C5F-D64E-7DF5-09DB-41B631B55A60}"/>
          </ac:spMkLst>
        </pc:spChg>
        <pc:spChg chg="del">
          <ac:chgData name="doc. Ing. Hunady Jan PhD." userId="e7fc9f9a-db70-441e-a62e-06b3c2c597a3" providerId="ADAL" clId="{24F0BCB4-A713-4F02-90D1-68CEA6162F20}" dt="2025-05-21T10:45:57.441" v="314" actId="478"/>
          <ac:spMkLst>
            <pc:docMk/>
            <pc:sldMk cId="3598217114" sldId="351"/>
            <ac:spMk id="4" creationId="{6930F698-8201-C50F-009A-D58FE2D03A37}"/>
          </ac:spMkLst>
        </pc:spChg>
        <pc:spChg chg="add mod">
          <ac:chgData name="doc. Ing. Hunady Jan PhD." userId="e7fc9f9a-db70-441e-a62e-06b3c2c597a3" providerId="ADAL" clId="{24F0BCB4-A713-4F02-90D1-68CEA6162F20}" dt="2025-05-21T11:08:06.567" v="877" actId="20577"/>
          <ac:spMkLst>
            <pc:docMk/>
            <pc:sldMk cId="3598217114" sldId="351"/>
            <ac:spMk id="6" creationId="{A2B47C65-D161-3463-6C40-76128814603E}"/>
          </ac:spMkLst>
        </pc:spChg>
        <pc:spChg chg="add mod">
          <ac:chgData name="doc. Ing. Hunady Jan PhD." userId="e7fc9f9a-db70-441e-a62e-06b3c2c597a3" providerId="ADAL" clId="{24F0BCB4-A713-4F02-90D1-68CEA6162F20}" dt="2025-05-21T11:12:02.763" v="911" actId="3062"/>
          <ac:spMkLst>
            <pc:docMk/>
            <pc:sldMk cId="3598217114" sldId="351"/>
            <ac:spMk id="8" creationId="{BAA109B1-A3E2-C1AC-1654-F6F71625EA26}"/>
          </ac:spMkLst>
        </pc:spChg>
      </pc:sldChg>
      <pc:sldChg chg="addSp delSp modSp new del mod">
        <pc:chgData name="doc. Ing. Hunady Jan PhD." userId="e7fc9f9a-db70-441e-a62e-06b3c2c597a3" providerId="ADAL" clId="{24F0BCB4-A713-4F02-90D1-68CEA6162F20}" dt="2025-05-21T11:04:28.691" v="838" actId="47"/>
        <pc:sldMkLst>
          <pc:docMk/>
          <pc:sldMk cId="1638167627" sldId="352"/>
        </pc:sldMkLst>
        <pc:spChg chg="del mod">
          <ac:chgData name="doc. Ing. Hunady Jan PhD." userId="e7fc9f9a-db70-441e-a62e-06b3c2c597a3" providerId="ADAL" clId="{24F0BCB4-A713-4F02-90D1-68CEA6162F20}" dt="2025-05-21T10:58:34.092" v="658" actId="478"/>
          <ac:spMkLst>
            <pc:docMk/>
            <pc:sldMk cId="1638167627" sldId="352"/>
            <ac:spMk id="2" creationId="{96300503-7B93-10D2-DCCF-BF756157C770}"/>
          </ac:spMkLst>
        </pc:spChg>
        <pc:spChg chg="del">
          <ac:chgData name="doc. Ing. Hunady Jan PhD." userId="e7fc9f9a-db70-441e-a62e-06b3c2c597a3" providerId="ADAL" clId="{24F0BCB4-A713-4F02-90D1-68CEA6162F20}" dt="2025-05-21T10:58:16.653" v="642" actId="478"/>
          <ac:spMkLst>
            <pc:docMk/>
            <pc:sldMk cId="1638167627" sldId="352"/>
            <ac:spMk id="3" creationId="{D8E30003-E122-C028-B58E-F3F194FD21F0}"/>
          </ac:spMkLst>
        </pc:spChg>
        <pc:spChg chg="del">
          <ac:chgData name="doc. Ing. Hunady Jan PhD." userId="e7fc9f9a-db70-441e-a62e-06b3c2c597a3" providerId="ADAL" clId="{24F0BCB4-A713-4F02-90D1-68CEA6162F20}" dt="2025-05-21T10:58:38.015" v="660" actId="478"/>
          <ac:spMkLst>
            <pc:docMk/>
            <pc:sldMk cId="1638167627" sldId="352"/>
            <ac:spMk id="4" creationId="{6AD591FB-E046-7169-E116-F8B8E9FF49A4}"/>
          </ac:spMkLst>
        </pc:spChg>
        <pc:spChg chg="add del mod">
          <ac:chgData name="doc. Ing. Hunady Jan PhD." userId="e7fc9f9a-db70-441e-a62e-06b3c2c597a3" providerId="ADAL" clId="{24F0BCB4-A713-4F02-90D1-68CEA6162F20}" dt="2025-05-21T10:58:36.843" v="659" actId="478"/>
          <ac:spMkLst>
            <pc:docMk/>
            <pc:sldMk cId="1638167627" sldId="352"/>
            <ac:spMk id="6" creationId="{D8315A11-96E3-3EAB-34DB-85EA3BB5556B}"/>
          </ac:spMkLst>
        </pc:spChg>
      </pc:sldChg>
      <pc:sldChg chg="addSp modSp new del mod">
        <pc:chgData name="doc. Ing. Hunady Jan PhD." userId="e7fc9f9a-db70-441e-a62e-06b3c2c597a3" providerId="ADAL" clId="{24F0BCB4-A713-4F02-90D1-68CEA6162F20}" dt="2025-05-21T10:56:24.933" v="639" actId="47"/>
        <pc:sldMkLst>
          <pc:docMk/>
          <pc:sldMk cId="3672772817" sldId="352"/>
        </pc:sldMkLst>
        <pc:spChg chg="add mod">
          <ac:chgData name="doc. Ing. Hunady Jan PhD." userId="e7fc9f9a-db70-441e-a62e-06b3c2c597a3" providerId="ADAL" clId="{24F0BCB4-A713-4F02-90D1-68CEA6162F20}" dt="2025-05-21T10:49:32.581" v="441" actId="1076"/>
          <ac:spMkLst>
            <pc:docMk/>
            <pc:sldMk cId="3672772817" sldId="352"/>
            <ac:spMk id="6" creationId="{C08AD565-2AA4-8D72-0299-F74AD6E014E6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0" name="Google Shape;160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3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88" name="Google Shape;14388;g7f9262ee2f_0_244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389" name="Google Shape;14389;g7f9262ee2f_0_2444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 txBox="1">
            <a:spLocks noGrp="1"/>
          </p:cNvSpPr>
          <p:nvPr>
            <p:ph type="ctrTitle"/>
          </p:nvPr>
        </p:nvSpPr>
        <p:spPr>
          <a:xfrm>
            <a:off x="2175900" y="1950100"/>
            <a:ext cx="4792200" cy="644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0" name="Google Shape;10;p2"/>
          <p:cNvSpPr txBox="1">
            <a:spLocks noGrp="1"/>
          </p:cNvSpPr>
          <p:nvPr>
            <p:ph type="subTitle" idx="1"/>
          </p:nvPr>
        </p:nvSpPr>
        <p:spPr>
          <a:xfrm>
            <a:off x="2044200" y="3704650"/>
            <a:ext cx="5055600" cy="464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3"/>
          <p:cNvSpPr txBox="1">
            <a:spLocks noGrp="1"/>
          </p:cNvSpPr>
          <p:nvPr>
            <p:ph type="title"/>
          </p:nvPr>
        </p:nvSpPr>
        <p:spPr>
          <a:xfrm>
            <a:off x="3762670" y="3177750"/>
            <a:ext cx="3068700" cy="598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3" name="Google Shape;13;p3"/>
          <p:cNvSpPr txBox="1">
            <a:spLocks noGrp="1"/>
          </p:cNvSpPr>
          <p:nvPr>
            <p:ph type="title" idx="2" hasCustomPrompt="1"/>
          </p:nvPr>
        </p:nvSpPr>
        <p:spPr>
          <a:xfrm>
            <a:off x="1048270" y="3287500"/>
            <a:ext cx="2412900" cy="931500"/>
          </a:xfrm>
          <a:prstGeom prst="rect">
            <a:avLst/>
          </a:prstGeom>
          <a:effectLst>
            <a:outerShdw blurRad="114300" dist="28575" dir="6360000" algn="bl" rotWithShape="0">
              <a:schemeClr val="accent1">
                <a:alpha val="5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4" name="Google Shape;14;p3"/>
          <p:cNvSpPr txBox="1">
            <a:spLocks noGrp="1"/>
          </p:cNvSpPr>
          <p:nvPr>
            <p:ph type="subTitle" idx="1"/>
          </p:nvPr>
        </p:nvSpPr>
        <p:spPr>
          <a:xfrm>
            <a:off x="3762670" y="3720650"/>
            <a:ext cx="3068700" cy="464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5"/>
          <p:cNvSpPr txBox="1">
            <a:spLocks noGrp="1"/>
          </p:cNvSpPr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0" name="Google Shape;20;p5"/>
          <p:cNvSpPr txBox="1">
            <a:spLocks noGrp="1"/>
          </p:cNvSpPr>
          <p:nvPr>
            <p:ph type="body" idx="1"/>
          </p:nvPr>
        </p:nvSpPr>
        <p:spPr>
          <a:xfrm>
            <a:off x="938500" y="1659275"/>
            <a:ext cx="3186900" cy="2760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marL="914400" lvl="1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marL="1371600" lvl="2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marL="1828800" lvl="3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marL="2286000" lvl="4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marL="2743200" lvl="5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marL="3200400" lvl="6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3657600" lvl="7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4114800" lvl="8" indent="-317500" rtl="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1" name="Google Shape;21;p5"/>
          <p:cNvSpPr txBox="1">
            <a:spLocks noGrp="1"/>
          </p:cNvSpPr>
          <p:nvPr>
            <p:ph type="body" idx="2"/>
          </p:nvPr>
        </p:nvSpPr>
        <p:spPr>
          <a:xfrm>
            <a:off x="5037525" y="1659275"/>
            <a:ext cx="3186900" cy="2760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marL="914400" lvl="1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marL="1371600" lvl="2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marL="1828800" lvl="3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marL="2286000" lvl="4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marL="2743200" lvl="5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marL="3200400" lvl="6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3657600" lvl="7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4114800" lvl="8" indent="-317500" rtl="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slide" type="blank">
  <p:cSld name="BLANK"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blipFill dpi="0" rotWithShape="1">
          <a:blip r:embed="rId6">
            <a:alphaModFix amt="91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 ExtraBold"/>
              <a:buNone/>
              <a:defRPr sz="2800">
                <a:solidFill>
                  <a:schemeClr val="lt1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Montserrat"/>
              <a:buChar char="●"/>
              <a:defRPr sz="18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914400" lvl="1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○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1371600" lvl="2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■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1828800" lvl="3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●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2286000" lvl="4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○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2743200" lvl="5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■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3200400" lvl="6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●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3657600" lvl="7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○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4114800" lvl="8" indent="-31750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Montserrat"/>
              <a:buChar char="■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1" r:id="rId3"/>
    <p:sldLayoutId id="2147483658" r:id="rId4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blipFill dpi="0" rotWithShape="1">
          <a:blip r:embed="rId3">
            <a:alphaModFix amt="91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36"/>
          <p:cNvSpPr txBox="1">
            <a:spLocks noGrp="1"/>
          </p:cNvSpPr>
          <p:nvPr>
            <p:ph type="title"/>
          </p:nvPr>
        </p:nvSpPr>
        <p:spPr>
          <a:xfrm>
            <a:off x="1068100" y="933450"/>
            <a:ext cx="7047300" cy="48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9pPr>
          </a:lstStyle>
          <a:p>
            <a:endParaRPr/>
          </a:p>
        </p:txBody>
      </p:sp>
      <p:sp>
        <p:nvSpPr>
          <p:cNvPr id="156" name="Google Shape;156;p36"/>
          <p:cNvSpPr txBox="1">
            <a:spLocks noGrp="1"/>
          </p:cNvSpPr>
          <p:nvPr>
            <p:ph type="body" idx="1"/>
          </p:nvPr>
        </p:nvSpPr>
        <p:spPr>
          <a:xfrm>
            <a:off x="1068100" y="1695450"/>
            <a:ext cx="7047300" cy="250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●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L="914400" lvl="1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○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L="1371600" lvl="2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■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L="1828800" lvl="3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●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L="2286000" lvl="4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○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L="2743200" lvl="5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■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marL="3200400" lvl="6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●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marL="3657600" lvl="7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○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marL="4114800" lvl="8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■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82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orcid.org/0000-0002-7075-2289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38"/>
          <p:cNvSpPr txBox="1">
            <a:spLocks noGrp="1"/>
          </p:cNvSpPr>
          <p:nvPr>
            <p:ph type="ctrTitle"/>
          </p:nvPr>
        </p:nvSpPr>
        <p:spPr>
          <a:xfrm>
            <a:off x="1539264" y="1977193"/>
            <a:ext cx="5611447" cy="644700"/>
          </a:xfrm>
          <a:prstGeom prst="rect">
            <a:avLst/>
          </a:prstGeom>
          <a:effectLst>
            <a:outerShdw blurRad="142875" dist="19050" dir="8760000" algn="bl" rotWithShape="0">
              <a:srgbClr val="76A5AF">
                <a:alpha val="50000"/>
              </a:srgbClr>
            </a:outerShdw>
          </a:effectLst>
        </p:spPr>
        <p:txBody>
          <a:bodyPr spcFirstLastPara="1" wrap="square" lIns="91425" tIns="91425" rIns="91425" bIns="91425" anchor="b" anchorCtr="0">
            <a:noAutofit/>
          </a:bodyPr>
          <a:lstStyle/>
          <a:p>
            <a:r>
              <a:rPr lang="sr-Latn-RS" sz="2200" b="1" kern="1400" cap="all" spc="-50" dirty="0">
                <a:effectLst/>
                <a:latin typeface="Times New Roman" panose="02020603050405020304" pitchFamily="18" charset="0"/>
                <a:ea typeface="DengXian Light" panose="02010600030101010101" pitchFamily="2" charset="-122"/>
                <a:cs typeface="Times New Roman" panose="02020603050405020304" pitchFamily="18" charset="0"/>
              </a:rPr>
              <a:t>The Role of Digital Skills and Digitalization in Enhancing LaboUr Productivity in the EU</a:t>
            </a:r>
            <a:endParaRPr sz="2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65" name="Google Shape;165;p38"/>
          <p:cNvCxnSpPr>
            <a:cxnSpLocks/>
          </p:cNvCxnSpPr>
          <p:nvPr/>
        </p:nvCxnSpPr>
        <p:spPr>
          <a:xfrm>
            <a:off x="2963488" y="2566396"/>
            <a:ext cx="2763000" cy="0"/>
          </a:xfrm>
          <a:prstGeom prst="straightConnector1">
            <a:avLst/>
          </a:prstGeom>
          <a:noFill/>
          <a:ln w="9525" cap="flat" cmpd="sng">
            <a:solidFill>
              <a:schemeClr val="accent5">
                <a:lumMod val="20000"/>
                <a:lumOff val="8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7150" dist="19050" dir="5400000" algn="bl" rotWithShape="0">
              <a:srgbClr val="FFFFFF">
                <a:alpha val="50000"/>
              </a:srgbClr>
            </a:outerShdw>
          </a:effectLst>
        </p:spPr>
      </p:cxnSp>
      <p:sp>
        <p:nvSpPr>
          <p:cNvPr id="7" name="Nadpis 1">
            <a:extLst>
              <a:ext uri="{FF2B5EF4-FFF2-40B4-BE49-F238E27FC236}">
                <a16:creationId xmlns:a16="http://schemas.microsoft.com/office/drawing/2014/main" id="{FE8F298C-8172-47F0-8CA4-2060C13A45F1}"/>
              </a:ext>
            </a:extLst>
          </p:cNvPr>
          <p:cNvSpPr txBox="1">
            <a:spLocks/>
          </p:cNvSpPr>
          <p:nvPr/>
        </p:nvSpPr>
        <p:spPr>
          <a:xfrm>
            <a:off x="1419722" y="110837"/>
            <a:ext cx="6089073" cy="83590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0" i="0" kern="1200" cap="none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>
              <a:tabLst>
                <a:tab pos="7080250" algn="l"/>
              </a:tabLst>
            </a:pPr>
            <a:endParaRPr lang="sk-SK" sz="1600" b="1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6" name="BlokTextu 5"/>
          <p:cNvSpPr txBox="1"/>
          <p:nvPr/>
        </p:nvSpPr>
        <p:spPr>
          <a:xfrm>
            <a:off x="1" y="0"/>
            <a:ext cx="9143999" cy="3231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endParaRPr lang="en-US" sz="1500" b="1" i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highlight>
                <a:srgbClr val="FFFFFF"/>
              </a:highlight>
              <a:latin typeface="var( --e-global-typography-primary-font-family )"/>
            </a:endParaRPr>
          </a:p>
        </p:txBody>
      </p:sp>
      <p:sp>
        <p:nvSpPr>
          <p:cNvPr id="3" name="BlokTextu 2"/>
          <p:cNvSpPr txBox="1"/>
          <p:nvPr/>
        </p:nvSpPr>
        <p:spPr>
          <a:xfrm>
            <a:off x="532126" y="4772975"/>
            <a:ext cx="8079748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00" b="1" dirty="0">
                <a:solidFill>
                  <a:schemeClr val="bg1">
                    <a:lumMod val="95000"/>
                  </a:schemeClr>
                </a:solidFill>
              </a:rPr>
              <a:t>This work was supported by the Slovak Scientific Grant Agency VEGA, Grant No. VEGA 1/0411/24</a:t>
            </a:r>
            <a:r>
              <a:rPr lang="en-US" sz="1200" b="1" dirty="0">
                <a:solidFill>
                  <a:schemeClr val="bg1">
                    <a:lumMod val="95000"/>
                  </a:schemeClr>
                </a:solidFill>
              </a:rPr>
              <a:t>.</a:t>
            </a:r>
            <a:endParaRPr lang="sk-SK" sz="1200" b="1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4" name="Obdĺžnik 3">
            <a:extLst>
              <a:ext uri="{FF2B5EF4-FFF2-40B4-BE49-F238E27FC236}">
                <a16:creationId xmlns:a16="http://schemas.microsoft.com/office/drawing/2014/main" id="{109F8238-7167-DB30-D027-25E8735D129F}"/>
              </a:ext>
            </a:extLst>
          </p:cNvPr>
          <p:cNvSpPr/>
          <p:nvPr/>
        </p:nvSpPr>
        <p:spPr>
          <a:xfrm>
            <a:off x="1035627" y="3407730"/>
            <a:ext cx="7072745" cy="130974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err="1"/>
              <a:t>Ján</a:t>
            </a:r>
            <a:r>
              <a:rPr lang="en-US" sz="1600" dirty="0"/>
              <a:t> Huňady </a:t>
            </a:r>
          </a:p>
          <a:p>
            <a:pPr algn="ctr"/>
            <a:r>
              <a:rPr lang="en-US" sz="1600" dirty="0"/>
              <a:t>(</a:t>
            </a:r>
            <a:r>
              <a:rPr lang="en-US" sz="1600" dirty="0">
                <a:solidFill>
                  <a:schemeClr val="tx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https://orcid.org/0000-0002-7075-2289</a:t>
            </a:r>
            <a:r>
              <a:rPr lang="en-US" sz="1600" dirty="0"/>
              <a:t>)</a:t>
            </a:r>
            <a:endParaRPr lang="sk-SK" sz="1600" dirty="0"/>
          </a:p>
          <a:p>
            <a:pPr algn="ctr"/>
            <a:r>
              <a:rPr lang="en-US" sz="1600" dirty="0" err="1"/>
              <a:t>Eleon</a:t>
            </a:r>
            <a:r>
              <a:rPr lang="sk-SK" sz="1600" dirty="0"/>
              <a:t>ó</a:t>
            </a:r>
            <a:r>
              <a:rPr lang="en-US" sz="1600" dirty="0" err="1"/>
              <a:t>ra</a:t>
            </a:r>
            <a:r>
              <a:rPr lang="en-US" sz="1600" dirty="0"/>
              <a:t> </a:t>
            </a:r>
            <a:r>
              <a:rPr lang="en-US" sz="1600" dirty="0" err="1"/>
              <a:t>Demeov</a:t>
            </a:r>
            <a:r>
              <a:rPr lang="sk-SK" sz="1600" dirty="0"/>
              <a:t>á</a:t>
            </a:r>
            <a:endParaRPr lang="en-US" sz="1600" dirty="0"/>
          </a:p>
          <a:p>
            <a:pPr algn="ctr"/>
            <a:r>
              <a:rPr lang="en-GB" sz="1600" dirty="0"/>
              <a:t>Veronika Chyl</a:t>
            </a:r>
            <a:r>
              <a:rPr lang="sk-SK" sz="1600" dirty="0"/>
              <a:t>á</a:t>
            </a:r>
            <a:r>
              <a:rPr lang="en-GB" sz="1600" dirty="0" err="1"/>
              <a:t>kova</a:t>
            </a:r>
            <a:endParaRPr lang="sk-SK" sz="1600" dirty="0"/>
          </a:p>
          <a:p>
            <a:pPr algn="ctr"/>
            <a:r>
              <a:rPr lang="en-US" sz="1600" dirty="0"/>
              <a:t>Faculty of Economics, Matej Bel University in Banska </a:t>
            </a:r>
            <a:r>
              <a:rPr lang="en-US" sz="1600" dirty="0" err="1"/>
              <a:t>Bystrica</a:t>
            </a:r>
            <a:r>
              <a:rPr lang="en-US" sz="1600" dirty="0"/>
              <a:t>, Slovakia</a:t>
            </a:r>
            <a:endParaRPr lang="sk-SK" sz="1600" dirty="0"/>
          </a:p>
        </p:txBody>
      </p:sp>
      <p:sp>
        <p:nvSpPr>
          <p:cNvPr id="5" name="BlokTextu 4">
            <a:extLst>
              <a:ext uri="{FF2B5EF4-FFF2-40B4-BE49-F238E27FC236}">
                <a16:creationId xmlns:a16="http://schemas.microsoft.com/office/drawing/2014/main" id="{D4A0D950-ACF9-673D-89FB-9824A22D4B6E}"/>
              </a:ext>
            </a:extLst>
          </p:cNvPr>
          <p:cNvSpPr txBox="1"/>
          <p:nvPr/>
        </p:nvSpPr>
        <p:spPr>
          <a:xfrm>
            <a:off x="0" y="370525"/>
            <a:ext cx="9144000" cy="73866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sk-SK" i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elvetica Neue"/>
              </a:rPr>
              <a:t>X</a:t>
            </a:r>
            <a:r>
              <a:rPr lang="en-US" i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elvetica Neue"/>
              </a:rPr>
              <a:t>III Traditional Scientific Conference NEW ECONOMY 2025</a:t>
            </a:r>
            <a:r>
              <a:rPr lang="sk-SK" i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elvetica Neue"/>
              </a:rPr>
              <a:t>: </a:t>
            </a:r>
          </a:p>
          <a:p>
            <a:pPr algn="ctr"/>
            <a:r>
              <a:rPr lang="en-US" i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elvetica Neue"/>
              </a:rPr>
              <a:t>"Innovative Economy in Times of Global Challenges: New Approaches to Growth and a Sustainable Future</a:t>
            </a:r>
            <a:r>
              <a:rPr lang="sk-SK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elvetica Neue"/>
              </a:rPr>
              <a:t>“ </a:t>
            </a:r>
            <a:r>
              <a:rPr lang="sk-SK" i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elvetica Neue"/>
              </a:rPr>
              <a:t> </a:t>
            </a:r>
          </a:p>
          <a:p>
            <a:pPr algn="ctr">
              <a:spcAft>
                <a:spcPts val="2250"/>
              </a:spcAft>
              <a:buNone/>
            </a:pPr>
            <a:r>
              <a:rPr lang="en-US" i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elvetica Neue"/>
              </a:rPr>
              <a:t>May 23, Sofia, Bulgaria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lokTextu 1">
            <a:extLst>
              <a:ext uri="{FF2B5EF4-FFF2-40B4-BE49-F238E27FC236}">
                <a16:creationId xmlns:a16="http://schemas.microsoft.com/office/drawing/2014/main" id="{A9919FA8-2926-2178-ACF3-096420293DBA}"/>
              </a:ext>
            </a:extLst>
          </p:cNvPr>
          <p:cNvSpPr txBox="1"/>
          <p:nvPr/>
        </p:nvSpPr>
        <p:spPr>
          <a:xfrm>
            <a:off x="1671331" y="51309"/>
            <a:ext cx="6308887" cy="492443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600" dirty="0">
                <a:solidFill>
                  <a:sysClr val="windowText" lastClr="000000"/>
                </a:solidFill>
              </a:rPr>
              <a:t>Conclusion and</a:t>
            </a:r>
            <a:r>
              <a:rPr lang="sk-SK" sz="2600" dirty="0">
                <a:solidFill>
                  <a:sysClr val="windowText" lastClr="000000"/>
                </a:solidFill>
              </a:rPr>
              <a:t> </a:t>
            </a:r>
            <a:r>
              <a:rPr lang="sk-SK" sz="2600" dirty="0" err="1">
                <a:solidFill>
                  <a:sysClr val="windowText" lastClr="000000"/>
                </a:solidFill>
              </a:rPr>
              <a:t>limitations</a:t>
            </a:r>
            <a:r>
              <a:rPr lang="sk-SK" sz="2600" dirty="0">
                <a:solidFill>
                  <a:sysClr val="windowText" lastClr="000000"/>
                </a:solidFill>
              </a:rPr>
              <a:t> of </a:t>
            </a:r>
            <a:r>
              <a:rPr lang="sk-SK" sz="2600" dirty="0" err="1">
                <a:solidFill>
                  <a:sysClr val="windowText" lastClr="000000"/>
                </a:solidFill>
              </a:rPr>
              <a:t>our</a:t>
            </a:r>
            <a:r>
              <a:rPr lang="sk-SK" sz="2600" dirty="0">
                <a:solidFill>
                  <a:sysClr val="windowText" lastClr="000000"/>
                </a:solidFill>
              </a:rPr>
              <a:t> study</a:t>
            </a:r>
            <a:endParaRPr lang="en-US" sz="2600" dirty="0">
              <a:solidFill>
                <a:sysClr val="windowText" lastClr="000000"/>
              </a:solidFill>
            </a:endParaRPr>
          </a:p>
        </p:txBody>
      </p:sp>
      <p:sp>
        <p:nvSpPr>
          <p:cNvPr id="3" name="Rectangle 1">
            <a:extLst>
              <a:ext uri="{FF2B5EF4-FFF2-40B4-BE49-F238E27FC236}">
                <a16:creationId xmlns:a16="http://schemas.microsoft.com/office/drawing/2014/main" id="{B01D28F6-3724-4AEB-2413-8E6ED290E29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173" y="575570"/>
            <a:ext cx="9081654" cy="4516621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  <a:buClrTx/>
            </a:pPr>
            <a:r>
              <a:rPr kumimoji="0" lang="sk-SK" altLang="sk-SK" sz="18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Main</a:t>
            </a:r>
            <a:r>
              <a:rPr kumimoji="0" lang="sk-SK" altLang="sk-SK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sk-SK" altLang="sk-SK" sz="18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Conclusions</a:t>
            </a:r>
            <a:r>
              <a:rPr kumimoji="0" lang="sk-SK" altLang="sk-SK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:</a:t>
            </a:r>
          </a:p>
          <a:p>
            <a:pPr marL="285750" indent="-285750" algn="just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sk-SK" sz="1800" kern="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G</a:t>
            </a:r>
            <a:r>
              <a:rPr lang="en-GB" sz="1800" kern="1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eographical</a:t>
            </a:r>
            <a:r>
              <a:rPr lang="en-GB" sz="18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differences within the EU in all areas examined. </a:t>
            </a:r>
            <a:endParaRPr lang="sk-SK" sz="1800" kern="1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 algn="just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18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The significant impact of general digital skills on productivity</a:t>
            </a:r>
            <a:r>
              <a:rPr lang="sk-SK" sz="18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marL="285750" indent="-285750" algn="just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18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 Granger-causal relationship exists between labour productivity and the integration of digital technologies in enterprises. </a:t>
            </a:r>
            <a:endParaRPr lang="sk-SK" sz="1800" kern="1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 algn="just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18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We fail to find empirical evidence on the causal effects of advanced digital skills</a:t>
            </a:r>
            <a:r>
              <a:rPr lang="sk-SK" sz="18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in </a:t>
            </a:r>
            <a:r>
              <a:rPr lang="sk-SK" sz="1800" kern="1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short</a:t>
            </a:r>
            <a:r>
              <a:rPr lang="sk-SK" sz="1800" kern="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k-SK" sz="18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run.</a:t>
            </a:r>
          </a:p>
          <a:p>
            <a:pPr algn="just">
              <a:spcAft>
                <a:spcPts val="300"/>
              </a:spcAft>
            </a:pPr>
            <a:endParaRPr kumimoji="0" lang="en-GB" altLang="sk-SK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  <a:buClrTx/>
            </a:pPr>
            <a:r>
              <a:rPr kumimoji="0" lang="sk-SK" altLang="sk-SK" sz="18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Limitation</a:t>
            </a:r>
            <a:r>
              <a:rPr kumimoji="0" lang="sk-SK" altLang="sk-SK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:</a:t>
            </a:r>
            <a:r>
              <a:rPr kumimoji="0" lang="sk-SK" altLang="sk-SK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</a:p>
          <a:p>
            <a:pPr marL="285750" indent="-285750" algn="just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18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The research based on the data from the Eurostat database and the DESI index. However, due to the differences in metrics, the results may exhibit certain inaccuracies. </a:t>
            </a:r>
            <a:r>
              <a:rPr lang="sk-SK" sz="1800" kern="1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Limited</a:t>
            </a:r>
            <a:r>
              <a:rPr lang="sk-SK" sz="1800" kern="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k-SK" sz="1800" kern="1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data</a:t>
            </a:r>
            <a:r>
              <a:rPr lang="sk-SK" sz="1800" kern="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k-SK" sz="1800" kern="1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availibility</a:t>
            </a:r>
            <a:r>
              <a:rPr lang="sk-SK" sz="1800" kern="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k-SK" sz="1800" kern="1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for</a:t>
            </a:r>
            <a:r>
              <a:rPr lang="sk-SK" sz="1800" kern="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k-SK" sz="1800" kern="1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some</a:t>
            </a:r>
            <a:r>
              <a:rPr lang="sk-SK" sz="1800" kern="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k-SK" sz="1800" kern="1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countries</a:t>
            </a:r>
            <a:r>
              <a:rPr lang="sk-SK" sz="1800" kern="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endParaRPr lang="sk-SK" sz="1800" kern="1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 algn="just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18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Future research should focus on geographical differences and extend the timeframe of the analysis, which would allow for the observation of long-term trends. </a:t>
            </a:r>
            <a:endParaRPr lang="sk-SK" sz="1800" kern="1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 algn="just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sk-SK" sz="1800" kern="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</a:t>
            </a:r>
            <a:r>
              <a:rPr lang="en-GB" sz="1800" kern="1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nclu</a:t>
            </a:r>
            <a:r>
              <a:rPr lang="sk-SK" sz="1800" kern="1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sion</a:t>
            </a:r>
            <a:r>
              <a:rPr lang="sk-SK" sz="18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of </a:t>
            </a:r>
            <a:r>
              <a:rPr lang="en-GB" sz="18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other factors that may influence labour productivity, such as workforce demographics, socio-economic factors, and organizational culture.</a:t>
            </a:r>
            <a:endParaRPr lang="sk-SK" sz="1800" kern="1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17474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3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oogle Shape;12444;p82"/>
          <p:cNvGrpSpPr/>
          <p:nvPr/>
        </p:nvGrpSpPr>
        <p:grpSpPr>
          <a:xfrm>
            <a:off x="3004733" y="2571750"/>
            <a:ext cx="2966576" cy="1660814"/>
            <a:chOff x="3961923" y="2486317"/>
            <a:chExt cx="364415" cy="220936"/>
          </a:xfrm>
        </p:grpSpPr>
        <p:sp>
          <p:nvSpPr>
            <p:cNvPr id="5" name="Google Shape;12445;p82"/>
            <p:cNvSpPr/>
            <p:nvPr/>
          </p:nvSpPr>
          <p:spPr>
            <a:xfrm>
              <a:off x="4106764" y="2486507"/>
              <a:ext cx="219574" cy="220746"/>
            </a:xfrm>
            <a:custGeom>
              <a:avLst/>
              <a:gdLst/>
              <a:ahLst/>
              <a:cxnLst/>
              <a:rect l="l" t="t" r="r" b="b"/>
              <a:pathLst>
                <a:path w="6931" h="6968" extrusionOk="0">
                  <a:moveTo>
                    <a:pt x="4114" y="1"/>
                  </a:moveTo>
                  <a:cubicBezTo>
                    <a:pt x="4035" y="1"/>
                    <a:pt x="3953" y="69"/>
                    <a:pt x="3942" y="157"/>
                  </a:cubicBezTo>
                  <a:cubicBezTo>
                    <a:pt x="3930" y="240"/>
                    <a:pt x="4001" y="336"/>
                    <a:pt x="4085" y="348"/>
                  </a:cubicBezTo>
                  <a:cubicBezTo>
                    <a:pt x="4906" y="455"/>
                    <a:pt x="5633" y="895"/>
                    <a:pt x="6085" y="1574"/>
                  </a:cubicBezTo>
                  <a:cubicBezTo>
                    <a:pt x="6764" y="2610"/>
                    <a:pt x="6728" y="3943"/>
                    <a:pt x="5954" y="4908"/>
                  </a:cubicBezTo>
                  <a:cubicBezTo>
                    <a:pt x="5918" y="4943"/>
                    <a:pt x="5906" y="4991"/>
                    <a:pt x="5918" y="5027"/>
                  </a:cubicBezTo>
                  <a:lnTo>
                    <a:pt x="5990" y="6539"/>
                  </a:lnTo>
                  <a:lnTo>
                    <a:pt x="5990" y="6539"/>
                  </a:lnTo>
                  <a:lnTo>
                    <a:pt x="4644" y="5896"/>
                  </a:lnTo>
                  <a:cubicBezTo>
                    <a:pt x="4609" y="5884"/>
                    <a:pt x="4561" y="5884"/>
                    <a:pt x="4525" y="5884"/>
                  </a:cubicBezTo>
                  <a:cubicBezTo>
                    <a:pt x="4272" y="5957"/>
                    <a:pt x="4014" y="5992"/>
                    <a:pt x="3758" y="5992"/>
                  </a:cubicBezTo>
                  <a:cubicBezTo>
                    <a:pt x="2969" y="5992"/>
                    <a:pt x="2201" y="5659"/>
                    <a:pt x="1644" y="5074"/>
                  </a:cubicBezTo>
                  <a:cubicBezTo>
                    <a:pt x="1584" y="5015"/>
                    <a:pt x="1549" y="4955"/>
                    <a:pt x="1501" y="4896"/>
                  </a:cubicBezTo>
                  <a:cubicBezTo>
                    <a:pt x="1453" y="4836"/>
                    <a:pt x="1430" y="4789"/>
                    <a:pt x="1382" y="4729"/>
                  </a:cubicBezTo>
                  <a:lnTo>
                    <a:pt x="1382" y="4717"/>
                  </a:lnTo>
                  <a:cubicBezTo>
                    <a:pt x="1620" y="4300"/>
                    <a:pt x="1751" y="3836"/>
                    <a:pt x="1787" y="3384"/>
                  </a:cubicBezTo>
                  <a:cubicBezTo>
                    <a:pt x="1787" y="3288"/>
                    <a:pt x="1727" y="3205"/>
                    <a:pt x="1632" y="3205"/>
                  </a:cubicBezTo>
                  <a:cubicBezTo>
                    <a:pt x="1549" y="3205"/>
                    <a:pt x="1453" y="3265"/>
                    <a:pt x="1453" y="3348"/>
                  </a:cubicBezTo>
                  <a:cubicBezTo>
                    <a:pt x="1430" y="3836"/>
                    <a:pt x="1263" y="4312"/>
                    <a:pt x="977" y="4729"/>
                  </a:cubicBezTo>
                  <a:cubicBezTo>
                    <a:pt x="739" y="5074"/>
                    <a:pt x="441" y="5360"/>
                    <a:pt x="96" y="5586"/>
                  </a:cubicBezTo>
                  <a:cubicBezTo>
                    <a:pt x="25" y="5622"/>
                    <a:pt x="1" y="5729"/>
                    <a:pt x="37" y="5801"/>
                  </a:cubicBezTo>
                  <a:cubicBezTo>
                    <a:pt x="72" y="5848"/>
                    <a:pt x="132" y="5884"/>
                    <a:pt x="191" y="5884"/>
                  </a:cubicBezTo>
                  <a:cubicBezTo>
                    <a:pt x="215" y="5884"/>
                    <a:pt x="251" y="5860"/>
                    <a:pt x="275" y="5848"/>
                  </a:cubicBezTo>
                  <a:cubicBezTo>
                    <a:pt x="632" y="5622"/>
                    <a:pt x="953" y="5348"/>
                    <a:pt x="1192" y="5015"/>
                  </a:cubicBezTo>
                  <a:cubicBezTo>
                    <a:pt x="1203" y="5051"/>
                    <a:pt x="1215" y="5062"/>
                    <a:pt x="1251" y="5086"/>
                  </a:cubicBezTo>
                  <a:cubicBezTo>
                    <a:pt x="1311" y="5170"/>
                    <a:pt x="1370" y="5229"/>
                    <a:pt x="1406" y="5301"/>
                  </a:cubicBezTo>
                  <a:cubicBezTo>
                    <a:pt x="1811" y="5729"/>
                    <a:pt x="2323" y="6039"/>
                    <a:pt x="2894" y="6205"/>
                  </a:cubicBezTo>
                  <a:cubicBezTo>
                    <a:pt x="3179" y="6284"/>
                    <a:pt x="3465" y="6323"/>
                    <a:pt x="3749" y="6323"/>
                  </a:cubicBezTo>
                  <a:cubicBezTo>
                    <a:pt x="4021" y="6323"/>
                    <a:pt x="4293" y="6287"/>
                    <a:pt x="4561" y="6217"/>
                  </a:cubicBezTo>
                  <a:lnTo>
                    <a:pt x="6109" y="6956"/>
                  </a:lnTo>
                  <a:cubicBezTo>
                    <a:pt x="6145" y="6967"/>
                    <a:pt x="6156" y="6967"/>
                    <a:pt x="6192" y="6967"/>
                  </a:cubicBezTo>
                  <a:cubicBezTo>
                    <a:pt x="6216" y="6967"/>
                    <a:pt x="6252" y="6956"/>
                    <a:pt x="6275" y="6932"/>
                  </a:cubicBezTo>
                  <a:cubicBezTo>
                    <a:pt x="6323" y="6908"/>
                    <a:pt x="6347" y="6848"/>
                    <a:pt x="6347" y="6789"/>
                  </a:cubicBezTo>
                  <a:lnTo>
                    <a:pt x="6275" y="5074"/>
                  </a:lnTo>
                  <a:cubicBezTo>
                    <a:pt x="6668" y="4574"/>
                    <a:pt x="6883" y="3955"/>
                    <a:pt x="6918" y="3300"/>
                  </a:cubicBezTo>
                  <a:cubicBezTo>
                    <a:pt x="6930" y="2622"/>
                    <a:pt x="6752" y="1967"/>
                    <a:pt x="6371" y="1383"/>
                  </a:cubicBezTo>
                  <a:cubicBezTo>
                    <a:pt x="5859" y="633"/>
                    <a:pt x="5037" y="121"/>
                    <a:pt x="4132" y="2"/>
                  </a:cubicBezTo>
                  <a:cubicBezTo>
                    <a:pt x="4126" y="1"/>
                    <a:pt x="4120" y="1"/>
                    <a:pt x="4114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" name="Google Shape;12446;p82"/>
            <p:cNvSpPr/>
            <p:nvPr/>
          </p:nvSpPr>
          <p:spPr>
            <a:xfrm>
              <a:off x="3961923" y="2486317"/>
              <a:ext cx="259839" cy="220936"/>
            </a:xfrm>
            <a:custGeom>
              <a:avLst/>
              <a:gdLst/>
              <a:ahLst/>
              <a:cxnLst/>
              <a:rect l="l" t="t" r="r" b="b"/>
              <a:pathLst>
                <a:path w="8202" h="6974" extrusionOk="0">
                  <a:moveTo>
                    <a:pt x="3198" y="1"/>
                  </a:moveTo>
                  <a:cubicBezTo>
                    <a:pt x="2177" y="1"/>
                    <a:pt x="1174" y="493"/>
                    <a:pt x="560" y="1413"/>
                  </a:cubicBezTo>
                  <a:cubicBezTo>
                    <a:pt x="179" y="1973"/>
                    <a:pt x="1" y="2640"/>
                    <a:pt x="25" y="3318"/>
                  </a:cubicBezTo>
                  <a:cubicBezTo>
                    <a:pt x="60" y="3949"/>
                    <a:pt x="287" y="4556"/>
                    <a:pt x="668" y="5080"/>
                  </a:cubicBezTo>
                  <a:lnTo>
                    <a:pt x="596" y="6795"/>
                  </a:lnTo>
                  <a:cubicBezTo>
                    <a:pt x="596" y="6854"/>
                    <a:pt x="620" y="6914"/>
                    <a:pt x="668" y="6938"/>
                  </a:cubicBezTo>
                  <a:cubicBezTo>
                    <a:pt x="703" y="6962"/>
                    <a:pt x="727" y="6973"/>
                    <a:pt x="763" y="6973"/>
                  </a:cubicBezTo>
                  <a:cubicBezTo>
                    <a:pt x="787" y="6973"/>
                    <a:pt x="799" y="6973"/>
                    <a:pt x="834" y="6962"/>
                  </a:cubicBezTo>
                  <a:lnTo>
                    <a:pt x="2382" y="6235"/>
                  </a:lnTo>
                  <a:cubicBezTo>
                    <a:pt x="2647" y="6300"/>
                    <a:pt x="2916" y="6333"/>
                    <a:pt x="3186" y="6333"/>
                  </a:cubicBezTo>
                  <a:cubicBezTo>
                    <a:pt x="3512" y="6333"/>
                    <a:pt x="3837" y="6285"/>
                    <a:pt x="4156" y="6188"/>
                  </a:cubicBezTo>
                  <a:cubicBezTo>
                    <a:pt x="4240" y="6152"/>
                    <a:pt x="4287" y="6069"/>
                    <a:pt x="4251" y="5973"/>
                  </a:cubicBezTo>
                  <a:cubicBezTo>
                    <a:pt x="4233" y="5909"/>
                    <a:pt x="4172" y="5866"/>
                    <a:pt x="4107" y="5866"/>
                  </a:cubicBezTo>
                  <a:cubicBezTo>
                    <a:pt x="4088" y="5866"/>
                    <a:pt x="4068" y="5870"/>
                    <a:pt x="4049" y="5878"/>
                  </a:cubicBezTo>
                  <a:cubicBezTo>
                    <a:pt x="3772" y="5971"/>
                    <a:pt x="3484" y="6015"/>
                    <a:pt x="3198" y="6015"/>
                  </a:cubicBezTo>
                  <a:cubicBezTo>
                    <a:pt x="2931" y="6015"/>
                    <a:pt x="2664" y="5976"/>
                    <a:pt x="2406" y="5902"/>
                  </a:cubicBezTo>
                  <a:cubicBezTo>
                    <a:pt x="2391" y="5897"/>
                    <a:pt x="2376" y="5894"/>
                    <a:pt x="2361" y="5894"/>
                  </a:cubicBezTo>
                  <a:cubicBezTo>
                    <a:pt x="2339" y="5894"/>
                    <a:pt x="2315" y="5900"/>
                    <a:pt x="2287" y="5914"/>
                  </a:cubicBezTo>
                  <a:lnTo>
                    <a:pt x="941" y="6533"/>
                  </a:lnTo>
                  <a:lnTo>
                    <a:pt x="941" y="6533"/>
                  </a:lnTo>
                  <a:lnTo>
                    <a:pt x="1013" y="5021"/>
                  </a:lnTo>
                  <a:cubicBezTo>
                    <a:pt x="1013" y="4985"/>
                    <a:pt x="1001" y="4949"/>
                    <a:pt x="977" y="4902"/>
                  </a:cubicBezTo>
                  <a:cubicBezTo>
                    <a:pt x="203" y="3937"/>
                    <a:pt x="168" y="2604"/>
                    <a:pt x="846" y="1568"/>
                  </a:cubicBezTo>
                  <a:cubicBezTo>
                    <a:pt x="1393" y="759"/>
                    <a:pt x="2293" y="318"/>
                    <a:pt x="3208" y="318"/>
                  </a:cubicBezTo>
                  <a:cubicBezTo>
                    <a:pt x="3748" y="318"/>
                    <a:pt x="4294" y="472"/>
                    <a:pt x="4775" y="794"/>
                  </a:cubicBezTo>
                  <a:cubicBezTo>
                    <a:pt x="5430" y="1247"/>
                    <a:pt x="5883" y="1949"/>
                    <a:pt x="6002" y="2735"/>
                  </a:cubicBezTo>
                  <a:cubicBezTo>
                    <a:pt x="6013" y="2811"/>
                    <a:pt x="6083" y="2867"/>
                    <a:pt x="6168" y="2867"/>
                  </a:cubicBezTo>
                  <a:cubicBezTo>
                    <a:pt x="6176" y="2867"/>
                    <a:pt x="6184" y="2867"/>
                    <a:pt x="6192" y="2866"/>
                  </a:cubicBezTo>
                  <a:cubicBezTo>
                    <a:pt x="6275" y="2854"/>
                    <a:pt x="6335" y="2759"/>
                    <a:pt x="6323" y="2675"/>
                  </a:cubicBezTo>
                  <a:cubicBezTo>
                    <a:pt x="6264" y="2282"/>
                    <a:pt x="6133" y="1913"/>
                    <a:pt x="5954" y="1592"/>
                  </a:cubicBezTo>
                  <a:cubicBezTo>
                    <a:pt x="5990" y="1532"/>
                    <a:pt x="6025" y="1473"/>
                    <a:pt x="6073" y="1413"/>
                  </a:cubicBezTo>
                  <a:cubicBezTo>
                    <a:pt x="6133" y="1330"/>
                    <a:pt x="6192" y="1270"/>
                    <a:pt x="6252" y="1199"/>
                  </a:cubicBezTo>
                  <a:cubicBezTo>
                    <a:pt x="6395" y="1056"/>
                    <a:pt x="6561" y="901"/>
                    <a:pt x="6740" y="782"/>
                  </a:cubicBezTo>
                  <a:cubicBezTo>
                    <a:pt x="7121" y="520"/>
                    <a:pt x="7585" y="365"/>
                    <a:pt x="8050" y="318"/>
                  </a:cubicBezTo>
                  <a:cubicBezTo>
                    <a:pt x="8057" y="320"/>
                    <a:pt x="8065" y="322"/>
                    <a:pt x="8073" y="322"/>
                  </a:cubicBezTo>
                  <a:cubicBezTo>
                    <a:pt x="8137" y="322"/>
                    <a:pt x="8202" y="238"/>
                    <a:pt x="8180" y="163"/>
                  </a:cubicBezTo>
                  <a:cubicBezTo>
                    <a:pt x="8169" y="75"/>
                    <a:pt x="8107" y="7"/>
                    <a:pt x="8022" y="7"/>
                  </a:cubicBezTo>
                  <a:cubicBezTo>
                    <a:pt x="8016" y="7"/>
                    <a:pt x="8009" y="7"/>
                    <a:pt x="8002" y="8"/>
                  </a:cubicBezTo>
                  <a:cubicBezTo>
                    <a:pt x="7490" y="56"/>
                    <a:pt x="6978" y="234"/>
                    <a:pt x="6549" y="532"/>
                  </a:cubicBezTo>
                  <a:cubicBezTo>
                    <a:pt x="6359" y="663"/>
                    <a:pt x="6156" y="818"/>
                    <a:pt x="6002" y="996"/>
                  </a:cubicBezTo>
                  <a:cubicBezTo>
                    <a:pt x="5918" y="1068"/>
                    <a:pt x="5859" y="1139"/>
                    <a:pt x="5799" y="1211"/>
                  </a:cubicBezTo>
                  <a:cubicBezTo>
                    <a:pt x="5787" y="1247"/>
                    <a:pt x="5764" y="1258"/>
                    <a:pt x="5740" y="1294"/>
                  </a:cubicBezTo>
                  <a:cubicBezTo>
                    <a:pt x="5525" y="996"/>
                    <a:pt x="5252" y="735"/>
                    <a:pt x="4954" y="532"/>
                  </a:cubicBezTo>
                  <a:cubicBezTo>
                    <a:pt x="4414" y="174"/>
                    <a:pt x="3803" y="1"/>
                    <a:pt x="3198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" name="Google Shape;12447;p82"/>
            <p:cNvSpPr/>
            <p:nvPr/>
          </p:nvSpPr>
          <p:spPr>
            <a:xfrm>
              <a:off x="4015113" y="2540870"/>
              <a:ext cx="96212" cy="95832"/>
            </a:xfrm>
            <a:custGeom>
              <a:avLst/>
              <a:gdLst/>
              <a:ahLst/>
              <a:cxnLst/>
              <a:rect l="l" t="t" r="r" b="b"/>
              <a:pathLst>
                <a:path w="3037" h="3025" extrusionOk="0">
                  <a:moveTo>
                    <a:pt x="1418" y="346"/>
                  </a:moveTo>
                  <a:cubicBezTo>
                    <a:pt x="2013" y="346"/>
                    <a:pt x="2501" y="834"/>
                    <a:pt x="2501" y="1430"/>
                  </a:cubicBezTo>
                  <a:cubicBezTo>
                    <a:pt x="2501" y="1668"/>
                    <a:pt x="2430" y="1894"/>
                    <a:pt x="2299" y="2072"/>
                  </a:cubicBezTo>
                  <a:lnTo>
                    <a:pt x="1537" y="1310"/>
                  </a:lnTo>
                  <a:cubicBezTo>
                    <a:pt x="1507" y="1281"/>
                    <a:pt x="1462" y="1266"/>
                    <a:pt x="1418" y="1266"/>
                  </a:cubicBezTo>
                  <a:cubicBezTo>
                    <a:pt x="1373" y="1266"/>
                    <a:pt x="1328" y="1281"/>
                    <a:pt x="1298" y="1310"/>
                  </a:cubicBezTo>
                  <a:cubicBezTo>
                    <a:pt x="1239" y="1370"/>
                    <a:pt x="1239" y="1489"/>
                    <a:pt x="1298" y="1549"/>
                  </a:cubicBezTo>
                  <a:lnTo>
                    <a:pt x="2060" y="2311"/>
                  </a:lnTo>
                  <a:cubicBezTo>
                    <a:pt x="1870" y="2442"/>
                    <a:pt x="1656" y="2513"/>
                    <a:pt x="1418" y="2513"/>
                  </a:cubicBezTo>
                  <a:cubicBezTo>
                    <a:pt x="822" y="2513"/>
                    <a:pt x="334" y="2025"/>
                    <a:pt x="334" y="1430"/>
                  </a:cubicBezTo>
                  <a:cubicBezTo>
                    <a:pt x="334" y="834"/>
                    <a:pt x="822" y="346"/>
                    <a:pt x="1418" y="346"/>
                  </a:cubicBezTo>
                  <a:close/>
                  <a:moveTo>
                    <a:pt x="1429" y="1"/>
                  </a:moveTo>
                  <a:cubicBezTo>
                    <a:pt x="644" y="1"/>
                    <a:pt x="1" y="644"/>
                    <a:pt x="1" y="1430"/>
                  </a:cubicBezTo>
                  <a:cubicBezTo>
                    <a:pt x="1" y="2215"/>
                    <a:pt x="644" y="2858"/>
                    <a:pt x="1429" y="2858"/>
                  </a:cubicBezTo>
                  <a:cubicBezTo>
                    <a:pt x="1763" y="2858"/>
                    <a:pt x="2072" y="2739"/>
                    <a:pt x="2310" y="2549"/>
                  </a:cubicBezTo>
                  <a:lnTo>
                    <a:pt x="2739" y="2977"/>
                  </a:lnTo>
                  <a:cubicBezTo>
                    <a:pt x="2775" y="3001"/>
                    <a:pt x="2811" y="3025"/>
                    <a:pt x="2858" y="3025"/>
                  </a:cubicBezTo>
                  <a:cubicBezTo>
                    <a:pt x="2906" y="3025"/>
                    <a:pt x="2953" y="3001"/>
                    <a:pt x="2977" y="2977"/>
                  </a:cubicBezTo>
                  <a:cubicBezTo>
                    <a:pt x="3037" y="2918"/>
                    <a:pt x="3037" y="2811"/>
                    <a:pt x="2977" y="2739"/>
                  </a:cubicBezTo>
                  <a:lnTo>
                    <a:pt x="2549" y="2311"/>
                  </a:lnTo>
                  <a:cubicBezTo>
                    <a:pt x="2739" y="2072"/>
                    <a:pt x="2858" y="1751"/>
                    <a:pt x="2858" y="1430"/>
                  </a:cubicBezTo>
                  <a:cubicBezTo>
                    <a:pt x="2858" y="644"/>
                    <a:pt x="2215" y="1"/>
                    <a:pt x="1429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" name="Google Shape;12448;p82"/>
            <p:cNvSpPr/>
            <p:nvPr/>
          </p:nvSpPr>
          <p:spPr>
            <a:xfrm>
              <a:off x="4186375" y="2539381"/>
              <a:ext cx="77331" cy="90541"/>
            </a:xfrm>
            <a:custGeom>
              <a:avLst/>
              <a:gdLst/>
              <a:ahLst/>
              <a:cxnLst/>
              <a:rect l="l" t="t" r="r" b="b"/>
              <a:pathLst>
                <a:path w="2441" h="2858" extrusionOk="0">
                  <a:moveTo>
                    <a:pt x="1203" y="607"/>
                  </a:moveTo>
                  <a:lnTo>
                    <a:pt x="1572" y="1524"/>
                  </a:lnTo>
                  <a:lnTo>
                    <a:pt x="834" y="1524"/>
                  </a:lnTo>
                  <a:lnTo>
                    <a:pt x="1203" y="607"/>
                  </a:lnTo>
                  <a:close/>
                  <a:moveTo>
                    <a:pt x="1215" y="0"/>
                  </a:moveTo>
                  <a:cubicBezTo>
                    <a:pt x="1155" y="0"/>
                    <a:pt x="1084" y="48"/>
                    <a:pt x="1072" y="107"/>
                  </a:cubicBezTo>
                  <a:lnTo>
                    <a:pt x="441" y="1619"/>
                  </a:lnTo>
                  <a:lnTo>
                    <a:pt x="24" y="2620"/>
                  </a:lnTo>
                  <a:cubicBezTo>
                    <a:pt x="0" y="2715"/>
                    <a:pt x="24" y="2798"/>
                    <a:pt x="119" y="2846"/>
                  </a:cubicBezTo>
                  <a:cubicBezTo>
                    <a:pt x="139" y="2851"/>
                    <a:pt x="159" y="2854"/>
                    <a:pt x="179" y="2854"/>
                  </a:cubicBezTo>
                  <a:cubicBezTo>
                    <a:pt x="245" y="2854"/>
                    <a:pt x="309" y="2823"/>
                    <a:pt x="345" y="2750"/>
                  </a:cubicBezTo>
                  <a:lnTo>
                    <a:pt x="714" y="1858"/>
                  </a:lnTo>
                  <a:lnTo>
                    <a:pt x="1750" y="1858"/>
                  </a:lnTo>
                  <a:lnTo>
                    <a:pt x="2131" y="2750"/>
                  </a:lnTo>
                  <a:cubicBezTo>
                    <a:pt x="2155" y="2810"/>
                    <a:pt x="2215" y="2858"/>
                    <a:pt x="2274" y="2858"/>
                  </a:cubicBezTo>
                  <a:cubicBezTo>
                    <a:pt x="2286" y="2858"/>
                    <a:pt x="2322" y="2858"/>
                    <a:pt x="2334" y="2846"/>
                  </a:cubicBezTo>
                  <a:cubicBezTo>
                    <a:pt x="2405" y="2798"/>
                    <a:pt x="2441" y="2715"/>
                    <a:pt x="2405" y="2620"/>
                  </a:cubicBezTo>
                  <a:lnTo>
                    <a:pt x="1988" y="1619"/>
                  </a:lnTo>
                  <a:lnTo>
                    <a:pt x="1369" y="107"/>
                  </a:lnTo>
                  <a:cubicBezTo>
                    <a:pt x="1334" y="48"/>
                    <a:pt x="1274" y="0"/>
                    <a:pt x="1215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" name="Google Shape;13949;p85"/>
          <p:cNvGrpSpPr/>
          <p:nvPr/>
        </p:nvGrpSpPr>
        <p:grpSpPr>
          <a:xfrm>
            <a:off x="3740727" y="1413165"/>
            <a:ext cx="1047059" cy="839560"/>
            <a:chOff x="4667216" y="2915382"/>
            <a:chExt cx="320273" cy="318395"/>
          </a:xfrm>
        </p:grpSpPr>
        <p:sp>
          <p:nvSpPr>
            <p:cNvPr id="11" name="Google Shape;13950;p85"/>
            <p:cNvSpPr/>
            <p:nvPr/>
          </p:nvSpPr>
          <p:spPr>
            <a:xfrm>
              <a:off x="4686154" y="2938140"/>
              <a:ext cx="166789" cy="163734"/>
            </a:xfrm>
            <a:custGeom>
              <a:avLst/>
              <a:gdLst/>
              <a:ahLst/>
              <a:cxnLst/>
              <a:rect l="l" t="t" r="r" b="b"/>
              <a:pathLst>
                <a:path w="5240" h="5144" extrusionOk="0">
                  <a:moveTo>
                    <a:pt x="2668" y="0"/>
                  </a:moveTo>
                  <a:cubicBezTo>
                    <a:pt x="2013" y="0"/>
                    <a:pt x="1358" y="250"/>
                    <a:pt x="858" y="750"/>
                  </a:cubicBezTo>
                  <a:cubicBezTo>
                    <a:pt x="620" y="989"/>
                    <a:pt x="429" y="1286"/>
                    <a:pt x="298" y="1608"/>
                  </a:cubicBezTo>
                  <a:cubicBezTo>
                    <a:pt x="263" y="1679"/>
                    <a:pt x="298" y="1762"/>
                    <a:pt x="370" y="1798"/>
                  </a:cubicBezTo>
                  <a:cubicBezTo>
                    <a:pt x="388" y="1804"/>
                    <a:pt x="407" y="1807"/>
                    <a:pt x="426" y="1807"/>
                  </a:cubicBezTo>
                  <a:cubicBezTo>
                    <a:pt x="484" y="1807"/>
                    <a:pt x="542" y="1780"/>
                    <a:pt x="560" y="1727"/>
                  </a:cubicBezTo>
                  <a:cubicBezTo>
                    <a:pt x="679" y="1441"/>
                    <a:pt x="846" y="1191"/>
                    <a:pt x="1060" y="977"/>
                  </a:cubicBezTo>
                  <a:cubicBezTo>
                    <a:pt x="1495" y="536"/>
                    <a:pt x="2075" y="316"/>
                    <a:pt x="2656" y="316"/>
                  </a:cubicBezTo>
                  <a:cubicBezTo>
                    <a:pt x="3236" y="316"/>
                    <a:pt x="3817" y="536"/>
                    <a:pt x="4251" y="977"/>
                  </a:cubicBezTo>
                  <a:cubicBezTo>
                    <a:pt x="4692" y="1405"/>
                    <a:pt x="4930" y="1977"/>
                    <a:pt x="4930" y="2584"/>
                  </a:cubicBezTo>
                  <a:cubicBezTo>
                    <a:pt x="4930" y="3191"/>
                    <a:pt x="4692" y="3763"/>
                    <a:pt x="4251" y="4191"/>
                  </a:cubicBezTo>
                  <a:cubicBezTo>
                    <a:pt x="3823" y="4620"/>
                    <a:pt x="3263" y="4858"/>
                    <a:pt x="2644" y="4858"/>
                  </a:cubicBezTo>
                  <a:cubicBezTo>
                    <a:pt x="2037" y="4858"/>
                    <a:pt x="1477" y="4620"/>
                    <a:pt x="1037" y="4191"/>
                  </a:cubicBezTo>
                  <a:cubicBezTo>
                    <a:pt x="536" y="3679"/>
                    <a:pt x="298" y="2989"/>
                    <a:pt x="405" y="2274"/>
                  </a:cubicBezTo>
                  <a:cubicBezTo>
                    <a:pt x="417" y="2191"/>
                    <a:pt x="358" y="2120"/>
                    <a:pt x="286" y="2108"/>
                  </a:cubicBezTo>
                  <a:cubicBezTo>
                    <a:pt x="279" y="2107"/>
                    <a:pt x="272" y="2106"/>
                    <a:pt x="265" y="2106"/>
                  </a:cubicBezTo>
                  <a:cubicBezTo>
                    <a:pt x="191" y="2106"/>
                    <a:pt x="131" y="2162"/>
                    <a:pt x="120" y="2227"/>
                  </a:cubicBezTo>
                  <a:cubicBezTo>
                    <a:pt x="1" y="3024"/>
                    <a:pt x="263" y="3822"/>
                    <a:pt x="846" y="4394"/>
                  </a:cubicBezTo>
                  <a:cubicBezTo>
                    <a:pt x="1334" y="4894"/>
                    <a:pt x="1977" y="5144"/>
                    <a:pt x="2668" y="5144"/>
                  </a:cubicBezTo>
                  <a:cubicBezTo>
                    <a:pt x="3346" y="5144"/>
                    <a:pt x="3989" y="4870"/>
                    <a:pt x="4477" y="4394"/>
                  </a:cubicBezTo>
                  <a:cubicBezTo>
                    <a:pt x="4966" y="3906"/>
                    <a:pt x="5228" y="3263"/>
                    <a:pt x="5228" y="2584"/>
                  </a:cubicBezTo>
                  <a:cubicBezTo>
                    <a:pt x="5239" y="1870"/>
                    <a:pt x="4966" y="1227"/>
                    <a:pt x="4477" y="750"/>
                  </a:cubicBezTo>
                  <a:cubicBezTo>
                    <a:pt x="3977" y="250"/>
                    <a:pt x="3323" y="0"/>
                    <a:pt x="2668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" name="Google Shape;13951;p85"/>
            <p:cNvSpPr/>
            <p:nvPr/>
          </p:nvSpPr>
          <p:spPr>
            <a:xfrm>
              <a:off x="4667216" y="2915382"/>
              <a:ext cx="320273" cy="318395"/>
            </a:xfrm>
            <a:custGeom>
              <a:avLst/>
              <a:gdLst/>
              <a:ahLst/>
              <a:cxnLst/>
              <a:rect l="l" t="t" r="r" b="b"/>
              <a:pathLst>
                <a:path w="10062" h="10003" extrusionOk="0">
                  <a:moveTo>
                    <a:pt x="5668" y="5502"/>
                  </a:moveTo>
                  <a:lnTo>
                    <a:pt x="5977" y="5811"/>
                  </a:lnTo>
                  <a:lnTo>
                    <a:pt x="5799" y="5990"/>
                  </a:lnTo>
                  <a:lnTo>
                    <a:pt x="5489" y="5680"/>
                  </a:lnTo>
                  <a:lnTo>
                    <a:pt x="5584" y="5585"/>
                  </a:lnTo>
                  <a:lnTo>
                    <a:pt x="5668" y="5502"/>
                  </a:lnTo>
                  <a:close/>
                  <a:moveTo>
                    <a:pt x="8347" y="7597"/>
                  </a:moveTo>
                  <a:lnTo>
                    <a:pt x="8501" y="7752"/>
                  </a:lnTo>
                  <a:lnTo>
                    <a:pt x="7739" y="8502"/>
                  </a:lnTo>
                  <a:lnTo>
                    <a:pt x="7585" y="8359"/>
                  </a:lnTo>
                  <a:lnTo>
                    <a:pt x="8347" y="7597"/>
                  </a:lnTo>
                  <a:close/>
                  <a:moveTo>
                    <a:pt x="8704" y="7954"/>
                  </a:moveTo>
                  <a:lnTo>
                    <a:pt x="8894" y="8157"/>
                  </a:lnTo>
                  <a:lnTo>
                    <a:pt x="8132" y="8907"/>
                  </a:lnTo>
                  <a:lnTo>
                    <a:pt x="7989" y="8764"/>
                  </a:lnTo>
                  <a:lnTo>
                    <a:pt x="7942" y="8716"/>
                  </a:lnTo>
                  <a:lnTo>
                    <a:pt x="8704" y="7954"/>
                  </a:lnTo>
                  <a:close/>
                  <a:moveTo>
                    <a:pt x="9097" y="8359"/>
                  </a:moveTo>
                  <a:lnTo>
                    <a:pt x="9621" y="8895"/>
                  </a:lnTo>
                  <a:cubicBezTo>
                    <a:pt x="9728" y="8966"/>
                    <a:pt x="9728" y="9121"/>
                    <a:pt x="9644" y="9228"/>
                  </a:cubicBezTo>
                  <a:lnTo>
                    <a:pt x="9216" y="9657"/>
                  </a:lnTo>
                  <a:cubicBezTo>
                    <a:pt x="9168" y="9699"/>
                    <a:pt x="9109" y="9719"/>
                    <a:pt x="9048" y="9719"/>
                  </a:cubicBezTo>
                  <a:cubicBezTo>
                    <a:pt x="8987" y="9719"/>
                    <a:pt x="8924" y="9699"/>
                    <a:pt x="8871" y="9657"/>
                  </a:cubicBezTo>
                  <a:lnTo>
                    <a:pt x="8335" y="9121"/>
                  </a:lnTo>
                  <a:lnTo>
                    <a:pt x="9097" y="8359"/>
                  </a:lnTo>
                  <a:close/>
                  <a:moveTo>
                    <a:pt x="3282" y="1"/>
                  </a:moveTo>
                  <a:cubicBezTo>
                    <a:pt x="2441" y="1"/>
                    <a:pt x="1602" y="322"/>
                    <a:pt x="965" y="965"/>
                  </a:cubicBezTo>
                  <a:cubicBezTo>
                    <a:pt x="334" y="1584"/>
                    <a:pt x="0" y="2406"/>
                    <a:pt x="0" y="3287"/>
                  </a:cubicBezTo>
                  <a:cubicBezTo>
                    <a:pt x="0" y="4156"/>
                    <a:pt x="334" y="4978"/>
                    <a:pt x="965" y="5609"/>
                  </a:cubicBezTo>
                  <a:cubicBezTo>
                    <a:pt x="1608" y="6240"/>
                    <a:pt x="2441" y="6573"/>
                    <a:pt x="3286" y="6573"/>
                  </a:cubicBezTo>
                  <a:cubicBezTo>
                    <a:pt x="3989" y="6573"/>
                    <a:pt x="4703" y="6347"/>
                    <a:pt x="5275" y="5883"/>
                  </a:cubicBezTo>
                  <a:lnTo>
                    <a:pt x="5608" y="6216"/>
                  </a:lnTo>
                  <a:cubicBezTo>
                    <a:pt x="5477" y="6418"/>
                    <a:pt x="5501" y="6692"/>
                    <a:pt x="5680" y="6871"/>
                  </a:cubicBezTo>
                  <a:lnTo>
                    <a:pt x="6370" y="7561"/>
                  </a:lnTo>
                  <a:cubicBezTo>
                    <a:pt x="6400" y="7585"/>
                    <a:pt x="6436" y="7597"/>
                    <a:pt x="6471" y="7597"/>
                  </a:cubicBezTo>
                  <a:cubicBezTo>
                    <a:pt x="6507" y="7597"/>
                    <a:pt x="6543" y="7585"/>
                    <a:pt x="6573" y="7561"/>
                  </a:cubicBezTo>
                  <a:cubicBezTo>
                    <a:pt x="6632" y="7502"/>
                    <a:pt x="6632" y="7407"/>
                    <a:pt x="6573" y="7347"/>
                  </a:cubicBezTo>
                  <a:lnTo>
                    <a:pt x="5894" y="6668"/>
                  </a:lnTo>
                  <a:cubicBezTo>
                    <a:pt x="5799" y="6573"/>
                    <a:pt x="5799" y="6418"/>
                    <a:pt x="5894" y="6323"/>
                  </a:cubicBezTo>
                  <a:lnTo>
                    <a:pt x="6323" y="5895"/>
                  </a:lnTo>
                  <a:cubicBezTo>
                    <a:pt x="6370" y="5847"/>
                    <a:pt x="6430" y="5811"/>
                    <a:pt x="6489" y="5811"/>
                  </a:cubicBezTo>
                  <a:cubicBezTo>
                    <a:pt x="6549" y="5811"/>
                    <a:pt x="6608" y="5847"/>
                    <a:pt x="6644" y="5895"/>
                  </a:cubicBezTo>
                  <a:lnTo>
                    <a:pt x="8156" y="7395"/>
                  </a:lnTo>
                  <a:lnTo>
                    <a:pt x="7394" y="8157"/>
                  </a:lnTo>
                  <a:lnTo>
                    <a:pt x="6966" y="7716"/>
                  </a:lnTo>
                  <a:cubicBezTo>
                    <a:pt x="6936" y="7686"/>
                    <a:pt x="6897" y="7672"/>
                    <a:pt x="6858" y="7672"/>
                  </a:cubicBezTo>
                  <a:cubicBezTo>
                    <a:pt x="6820" y="7672"/>
                    <a:pt x="6781" y="7686"/>
                    <a:pt x="6751" y="7716"/>
                  </a:cubicBezTo>
                  <a:cubicBezTo>
                    <a:pt x="6692" y="7776"/>
                    <a:pt x="6692" y="7871"/>
                    <a:pt x="6751" y="7930"/>
                  </a:cubicBezTo>
                  <a:lnTo>
                    <a:pt x="8668" y="9847"/>
                  </a:lnTo>
                  <a:cubicBezTo>
                    <a:pt x="8775" y="9955"/>
                    <a:pt x="8906" y="10002"/>
                    <a:pt x="9049" y="10002"/>
                  </a:cubicBezTo>
                  <a:cubicBezTo>
                    <a:pt x="9180" y="10002"/>
                    <a:pt x="9311" y="9955"/>
                    <a:pt x="9418" y="9847"/>
                  </a:cubicBezTo>
                  <a:lnTo>
                    <a:pt x="9847" y="9419"/>
                  </a:lnTo>
                  <a:cubicBezTo>
                    <a:pt x="10061" y="9228"/>
                    <a:pt x="10061" y="8883"/>
                    <a:pt x="9847" y="8669"/>
                  </a:cubicBezTo>
                  <a:lnTo>
                    <a:pt x="6858" y="5680"/>
                  </a:lnTo>
                  <a:cubicBezTo>
                    <a:pt x="6751" y="5573"/>
                    <a:pt x="6620" y="5525"/>
                    <a:pt x="6489" y="5525"/>
                  </a:cubicBezTo>
                  <a:cubicBezTo>
                    <a:pt x="6382" y="5525"/>
                    <a:pt x="6299" y="5561"/>
                    <a:pt x="6204" y="5609"/>
                  </a:cubicBezTo>
                  <a:lnTo>
                    <a:pt x="5870" y="5275"/>
                  </a:lnTo>
                  <a:cubicBezTo>
                    <a:pt x="6144" y="4930"/>
                    <a:pt x="6334" y="4537"/>
                    <a:pt x="6454" y="4097"/>
                  </a:cubicBezTo>
                  <a:cubicBezTo>
                    <a:pt x="6465" y="4025"/>
                    <a:pt x="6430" y="3942"/>
                    <a:pt x="6346" y="3918"/>
                  </a:cubicBezTo>
                  <a:cubicBezTo>
                    <a:pt x="6339" y="3917"/>
                    <a:pt x="6332" y="3916"/>
                    <a:pt x="6324" y="3916"/>
                  </a:cubicBezTo>
                  <a:cubicBezTo>
                    <a:pt x="6258" y="3916"/>
                    <a:pt x="6189" y="3961"/>
                    <a:pt x="6168" y="4025"/>
                  </a:cubicBezTo>
                  <a:cubicBezTo>
                    <a:pt x="6037" y="4537"/>
                    <a:pt x="5775" y="5013"/>
                    <a:pt x="5394" y="5383"/>
                  </a:cubicBezTo>
                  <a:cubicBezTo>
                    <a:pt x="4816" y="5960"/>
                    <a:pt x="4051" y="6249"/>
                    <a:pt x="3285" y="6249"/>
                  </a:cubicBezTo>
                  <a:cubicBezTo>
                    <a:pt x="2519" y="6249"/>
                    <a:pt x="1751" y="5960"/>
                    <a:pt x="1167" y="5383"/>
                  </a:cubicBezTo>
                  <a:cubicBezTo>
                    <a:pt x="608" y="4823"/>
                    <a:pt x="298" y="4073"/>
                    <a:pt x="298" y="3263"/>
                  </a:cubicBezTo>
                  <a:cubicBezTo>
                    <a:pt x="298" y="2466"/>
                    <a:pt x="608" y="1715"/>
                    <a:pt x="1167" y="1156"/>
                  </a:cubicBezTo>
                  <a:cubicBezTo>
                    <a:pt x="1751" y="572"/>
                    <a:pt x="2519" y="281"/>
                    <a:pt x="3285" y="281"/>
                  </a:cubicBezTo>
                  <a:cubicBezTo>
                    <a:pt x="4051" y="281"/>
                    <a:pt x="4816" y="572"/>
                    <a:pt x="5394" y="1156"/>
                  </a:cubicBezTo>
                  <a:cubicBezTo>
                    <a:pt x="6013" y="1763"/>
                    <a:pt x="6323" y="2608"/>
                    <a:pt x="6263" y="3478"/>
                  </a:cubicBezTo>
                  <a:cubicBezTo>
                    <a:pt x="6263" y="3549"/>
                    <a:pt x="6323" y="3620"/>
                    <a:pt x="6394" y="3644"/>
                  </a:cubicBezTo>
                  <a:cubicBezTo>
                    <a:pt x="6465" y="3644"/>
                    <a:pt x="6549" y="3585"/>
                    <a:pt x="6561" y="3501"/>
                  </a:cubicBezTo>
                  <a:cubicBezTo>
                    <a:pt x="6620" y="2549"/>
                    <a:pt x="6275" y="1632"/>
                    <a:pt x="5608" y="965"/>
                  </a:cubicBezTo>
                  <a:cubicBezTo>
                    <a:pt x="4965" y="322"/>
                    <a:pt x="4123" y="1"/>
                    <a:pt x="3282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13952;p85"/>
            <p:cNvSpPr/>
            <p:nvPr/>
          </p:nvSpPr>
          <p:spPr>
            <a:xfrm>
              <a:off x="4733899" y="2960772"/>
              <a:ext cx="75469" cy="86546"/>
            </a:xfrm>
            <a:custGeom>
              <a:avLst/>
              <a:gdLst/>
              <a:ahLst/>
              <a:cxnLst/>
              <a:rect l="l" t="t" r="r" b="b"/>
              <a:pathLst>
                <a:path w="2371" h="2719" extrusionOk="0">
                  <a:moveTo>
                    <a:pt x="1218" y="276"/>
                  </a:moveTo>
                  <a:cubicBezTo>
                    <a:pt x="1233" y="276"/>
                    <a:pt x="1248" y="277"/>
                    <a:pt x="1263" y="278"/>
                  </a:cubicBezTo>
                  <a:cubicBezTo>
                    <a:pt x="1703" y="313"/>
                    <a:pt x="2061" y="647"/>
                    <a:pt x="2084" y="1099"/>
                  </a:cubicBezTo>
                  <a:cubicBezTo>
                    <a:pt x="2073" y="1456"/>
                    <a:pt x="1858" y="1802"/>
                    <a:pt x="1537" y="1944"/>
                  </a:cubicBezTo>
                  <a:cubicBezTo>
                    <a:pt x="1430" y="1992"/>
                    <a:pt x="1370" y="2099"/>
                    <a:pt x="1370" y="2218"/>
                  </a:cubicBezTo>
                  <a:cubicBezTo>
                    <a:pt x="1370" y="2313"/>
                    <a:pt x="1275" y="2409"/>
                    <a:pt x="1180" y="2409"/>
                  </a:cubicBezTo>
                  <a:cubicBezTo>
                    <a:pt x="1072" y="2409"/>
                    <a:pt x="989" y="2313"/>
                    <a:pt x="989" y="2218"/>
                  </a:cubicBezTo>
                  <a:cubicBezTo>
                    <a:pt x="989" y="1944"/>
                    <a:pt x="1132" y="1694"/>
                    <a:pt x="1382" y="1587"/>
                  </a:cubicBezTo>
                  <a:cubicBezTo>
                    <a:pt x="1561" y="1504"/>
                    <a:pt x="1680" y="1325"/>
                    <a:pt x="1668" y="1111"/>
                  </a:cubicBezTo>
                  <a:cubicBezTo>
                    <a:pt x="1656" y="873"/>
                    <a:pt x="1465" y="682"/>
                    <a:pt x="1227" y="670"/>
                  </a:cubicBezTo>
                  <a:lnTo>
                    <a:pt x="1191" y="670"/>
                  </a:lnTo>
                  <a:cubicBezTo>
                    <a:pt x="1072" y="670"/>
                    <a:pt x="953" y="706"/>
                    <a:pt x="870" y="801"/>
                  </a:cubicBezTo>
                  <a:cubicBezTo>
                    <a:pt x="763" y="885"/>
                    <a:pt x="715" y="1028"/>
                    <a:pt x="715" y="1159"/>
                  </a:cubicBezTo>
                  <a:cubicBezTo>
                    <a:pt x="715" y="1266"/>
                    <a:pt x="632" y="1349"/>
                    <a:pt x="525" y="1349"/>
                  </a:cubicBezTo>
                  <a:cubicBezTo>
                    <a:pt x="418" y="1349"/>
                    <a:pt x="334" y="1266"/>
                    <a:pt x="334" y="1159"/>
                  </a:cubicBezTo>
                  <a:cubicBezTo>
                    <a:pt x="334" y="920"/>
                    <a:pt x="429" y="682"/>
                    <a:pt x="608" y="516"/>
                  </a:cubicBezTo>
                  <a:cubicBezTo>
                    <a:pt x="775" y="359"/>
                    <a:pt x="995" y="276"/>
                    <a:pt x="1218" y="276"/>
                  </a:cubicBezTo>
                  <a:close/>
                  <a:moveTo>
                    <a:pt x="1163" y="0"/>
                  </a:moveTo>
                  <a:cubicBezTo>
                    <a:pt x="872" y="0"/>
                    <a:pt x="586" y="108"/>
                    <a:pt x="370" y="313"/>
                  </a:cubicBezTo>
                  <a:cubicBezTo>
                    <a:pt x="132" y="539"/>
                    <a:pt x="1" y="849"/>
                    <a:pt x="1" y="1159"/>
                  </a:cubicBezTo>
                  <a:cubicBezTo>
                    <a:pt x="1" y="1432"/>
                    <a:pt x="227" y="1647"/>
                    <a:pt x="489" y="1647"/>
                  </a:cubicBezTo>
                  <a:cubicBezTo>
                    <a:pt x="763" y="1647"/>
                    <a:pt x="989" y="1432"/>
                    <a:pt x="989" y="1159"/>
                  </a:cubicBezTo>
                  <a:cubicBezTo>
                    <a:pt x="989" y="1099"/>
                    <a:pt x="1001" y="1051"/>
                    <a:pt x="1049" y="1028"/>
                  </a:cubicBezTo>
                  <a:cubicBezTo>
                    <a:pt x="1078" y="998"/>
                    <a:pt x="1115" y="977"/>
                    <a:pt x="1161" y="977"/>
                  </a:cubicBezTo>
                  <a:cubicBezTo>
                    <a:pt x="1171" y="977"/>
                    <a:pt x="1181" y="978"/>
                    <a:pt x="1191" y="980"/>
                  </a:cubicBezTo>
                  <a:cubicBezTo>
                    <a:pt x="1287" y="980"/>
                    <a:pt x="1358" y="1075"/>
                    <a:pt x="1370" y="1159"/>
                  </a:cubicBezTo>
                  <a:cubicBezTo>
                    <a:pt x="1370" y="1230"/>
                    <a:pt x="1322" y="1313"/>
                    <a:pt x="1263" y="1337"/>
                  </a:cubicBezTo>
                  <a:cubicBezTo>
                    <a:pt x="930" y="1504"/>
                    <a:pt x="703" y="1849"/>
                    <a:pt x="703" y="2230"/>
                  </a:cubicBezTo>
                  <a:cubicBezTo>
                    <a:pt x="703" y="2504"/>
                    <a:pt x="930" y="2718"/>
                    <a:pt x="1191" y="2718"/>
                  </a:cubicBezTo>
                  <a:cubicBezTo>
                    <a:pt x="1465" y="2718"/>
                    <a:pt x="1680" y="2504"/>
                    <a:pt x="1680" y="2230"/>
                  </a:cubicBezTo>
                  <a:lnTo>
                    <a:pt x="1680" y="2218"/>
                  </a:lnTo>
                  <a:cubicBezTo>
                    <a:pt x="2096" y="2004"/>
                    <a:pt x="2370" y="1563"/>
                    <a:pt x="2334" y="1087"/>
                  </a:cubicBezTo>
                  <a:cubicBezTo>
                    <a:pt x="2311" y="504"/>
                    <a:pt x="1834" y="27"/>
                    <a:pt x="1251" y="4"/>
                  </a:cubicBezTo>
                  <a:cubicBezTo>
                    <a:pt x="1222" y="1"/>
                    <a:pt x="1192" y="0"/>
                    <a:pt x="1163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13953;p85"/>
            <p:cNvSpPr/>
            <p:nvPr/>
          </p:nvSpPr>
          <p:spPr>
            <a:xfrm>
              <a:off x="4755894" y="3048431"/>
              <a:ext cx="31098" cy="32244"/>
            </a:xfrm>
            <a:custGeom>
              <a:avLst/>
              <a:gdLst/>
              <a:ahLst/>
              <a:cxnLst/>
              <a:rect l="l" t="t" r="r" b="b"/>
              <a:pathLst>
                <a:path w="977" h="1013" extrusionOk="0">
                  <a:moveTo>
                    <a:pt x="489" y="298"/>
                  </a:moveTo>
                  <a:cubicBezTo>
                    <a:pt x="596" y="298"/>
                    <a:pt x="679" y="381"/>
                    <a:pt x="679" y="488"/>
                  </a:cubicBezTo>
                  <a:lnTo>
                    <a:pt x="679" y="500"/>
                  </a:lnTo>
                  <a:cubicBezTo>
                    <a:pt x="679" y="607"/>
                    <a:pt x="596" y="702"/>
                    <a:pt x="489" y="702"/>
                  </a:cubicBezTo>
                  <a:cubicBezTo>
                    <a:pt x="381" y="702"/>
                    <a:pt x="298" y="607"/>
                    <a:pt x="298" y="500"/>
                  </a:cubicBezTo>
                  <a:lnTo>
                    <a:pt x="298" y="488"/>
                  </a:lnTo>
                  <a:cubicBezTo>
                    <a:pt x="298" y="381"/>
                    <a:pt x="381" y="298"/>
                    <a:pt x="489" y="298"/>
                  </a:cubicBezTo>
                  <a:close/>
                  <a:moveTo>
                    <a:pt x="489" y="0"/>
                  </a:moveTo>
                  <a:cubicBezTo>
                    <a:pt x="215" y="0"/>
                    <a:pt x="0" y="226"/>
                    <a:pt x="0" y="488"/>
                  </a:cubicBezTo>
                  <a:lnTo>
                    <a:pt x="0" y="524"/>
                  </a:lnTo>
                  <a:cubicBezTo>
                    <a:pt x="0" y="786"/>
                    <a:pt x="215" y="1012"/>
                    <a:pt x="489" y="1012"/>
                  </a:cubicBezTo>
                  <a:cubicBezTo>
                    <a:pt x="751" y="1012"/>
                    <a:pt x="977" y="786"/>
                    <a:pt x="977" y="524"/>
                  </a:cubicBezTo>
                  <a:lnTo>
                    <a:pt x="977" y="488"/>
                  </a:lnTo>
                  <a:cubicBezTo>
                    <a:pt x="977" y="226"/>
                    <a:pt x="751" y="0"/>
                    <a:pt x="489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lokTextu 1">
            <a:extLst>
              <a:ext uri="{FF2B5EF4-FFF2-40B4-BE49-F238E27FC236}">
                <a16:creationId xmlns:a16="http://schemas.microsoft.com/office/drawing/2014/main" id="{A9919FA8-2926-2178-ACF3-096420293DBA}"/>
              </a:ext>
            </a:extLst>
          </p:cNvPr>
          <p:cNvSpPr txBox="1"/>
          <p:nvPr/>
        </p:nvSpPr>
        <p:spPr>
          <a:xfrm>
            <a:off x="375139" y="68673"/>
            <a:ext cx="819052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bg1"/>
                </a:solidFill>
              </a:rPr>
              <a:t>The aim and uniqueness of the paper </a:t>
            </a:r>
            <a:endParaRPr lang="sk-SK" sz="2800" dirty="0">
              <a:solidFill>
                <a:schemeClr val="bg1"/>
              </a:solidFill>
            </a:endParaRPr>
          </a:p>
        </p:txBody>
      </p:sp>
      <p:sp>
        <p:nvSpPr>
          <p:cNvPr id="5" name="BlokTextu 4">
            <a:extLst>
              <a:ext uri="{FF2B5EF4-FFF2-40B4-BE49-F238E27FC236}">
                <a16:creationId xmlns:a16="http://schemas.microsoft.com/office/drawing/2014/main" id="{F907659C-1E3F-0523-1DDE-BCC84798AF9A}"/>
              </a:ext>
            </a:extLst>
          </p:cNvPr>
          <p:cNvSpPr txBox="1"/>
          <p:nvPr/>
        </p:nvSpPr>
        <p:spPr>
          <a:xfrm>
            <a:off x="1" y="700127"/>
            <a:ext cx="9143999" cy="193899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sz="20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Examined problem:</a:t>
            </a:r>
            <a:endParaRPr lang="sk-SK" sz="2000" b="1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en-US" sz="20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Digital infrastructure and technological innovation play a crucial role in boosting economic growth (Mura and Donath, 2023; </a:t>
            </a:r>
            <a:r>
              <a:rPr lang="en-US" sz="2000" dirty="0" err="1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Arsic</a:t>
            </a:r>
            <a:r>
              <a:rPr lang="en-US" sz="20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2020). Despite the potential of digital technology to enhance the productivity of organizations (Daher &amp; </a:t>
            </a:r>
            <a:r>
              <a:rPr lang="en-US" sz="2000" dirty="0" err="1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Ziade</a:t>
            </a:r>
            <a:r>
              <a:rPr lang="en-US" sz="20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2024), the effects of digital skills are still significantly underexamined. The lack of digital skills could have a negative effect on </a:t>
            </a:r>
            <a:r>
              <a:rPr lang="en-US" sz="2000" dirty="0" err="1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labo</a:t>
            </a:r>
            <a:r>
              <a:rPr lang="sk-SK" sz="20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</a:t>
            </a:r>
            <a:r>
              <a:rPr lang="en-US" sz="20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 productivity.</a:t>
            </a:r>
            <a:endParaRPr lang="sk-SK" sz="2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BlokTextu 6">
            <a:extLst>
              <a:ext uri="{FF2B5EF4-FFF2-40B4-BE49-F238E27FC236}">
                <a16:creationId xmlns:a16="http://schemas.microsoft.com/office/drawing/2014/main" id="{230A92FE-896F-BD38-FC4A-C85AA7D40EDB}"/>
              </a:ext>
            </a:extLst>
          </p:cNvPr>
          <p:cNvSpPr txBox="1"/>
          <p:nvPr/>
        </p:nvSpPr>
        <p:spPr>
          <a:xfrm>
            <a:off x="0" y="3344331"/>
            <a:ext cx="9143999" cy="95410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Main aim</a:t>
            </a:r>
            <a:r>
              <a:rPr lang="sk-SK" sz="20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of </a:t>
            </a:r>
            <a:r>
              <a:rPr lang="sk-SK" sz="2000" b="1" dirty="0" err="1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</a:t>
            </a:r>
            <a:r>
              <a:rPr lang="sk-SK" sz="20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k-SK" sz="2000" b="1" dirty="0" err="1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paper</a:t>
            </a:r>
            <a:r>
              <a:rPr lang="en-US" sz="20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endParaRPr lang="sk-SK" sz="2000" b="1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en-GB" sz="18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This </a:t>
            </a:r>
            <a:r>
              <a:rPr lang="sk-SK" sz="1800" kern="1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research</a:t>
            </a:r>
            <a:r>
              <a:rPr lang="sk-SK" sz="18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GB" sz="18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aims to bridge the research gap </a:t>
            </a:r>
            <a:r>
              <a:rPr lang="sk-SK" sz="18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and</a:t>
            </a:r>
            <a:r>
              <a:rPr lang="en-GB" sz="18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examine the potential relationship between the level of digital skills and labour productivity</a:t>
            </a:r>
            <a:r>
              <a:rPr lang="sk-SK" sz="18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</a:t>
            </a:r>
            <a:endParaRPr lang="sk-SK" sz="2000" b="1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0263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lokTextu 1">
            <a:extLst>
              <a:ext uri="{FF2B5EF4-FFF2-40B4-BE49-F238E27FC236}">
                <a16:creationId xmlns:a16="http://schemas.microsoft.com/office/drawing/2014/main" id="{A9919FA8-2926-2178-ACF3-096420293DBA}"/>
              </a:ext>
            </a:extLst>
          </p:cNvPr>
          <p:cNvSpPr txBox="1"/>
          <p:nvPr/>
        </p:nvSpPr>
        <p:spPr>
          <a:xfrm>
            <a:off x="0" y="86139"/>
            <a:ext cx="9144000" cy="41549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sk-SK" sz="2100" b="1" dirty="0" err="1">
                <a:solidFill>
                  <a:schemeClr val="tx1"/>
                </a:solidFill>
              </a:rPr>
              <a:t>Digital</a:t>
            </a:r>
            <a:r>
              <a:rPr lang="sk-SK" sz="2100" b="1" dirty="0">
                <a:solidFill>
                  <a:schemeClr val="tx1"/>
                </a:solidFill>
              </a:rPr>
              <a:t> </a:t>
            </a:r>
            <a:r>
              <a:rPr lang="sk-SK" sz="2100" b="1" dirty="0" err="1">
                <a:solidFill>
                  <a:schemeClr val="tx1"/>
                </a:solidFill>
              </a:rPr>
              <a:t>skills</a:t>
            </a:r>
            <a:r>
              <a:rPr lang="sk-SK" sz="2100" b="1" dirty="0">
                <a:solidFill>
                  <a:schemeClr val="tx1"/>
                </a:solidFill>
              </a:rPr>
              <a:t> and </a:t>
            </a:r>
            <a:r>
              <a:rPr lang="sk-SK" sz="2100" b="1" dirty="0" err="1">
                <a:solidFill>
                  <a:schemeClr val="tx1"/>
                </a:solidFill>
              </a:rPr>
              <a:t>labour</a:t>
            </a:r>
            <a:r>
              <a:rPr lang="sk-SK" sz="2100" b="1" dirty="0">
                <a:solidFill>
                  <a:schemeClr val="tx1"/>
                </a:solidFill>
              </a:rPr>
              <a:t> </a:t>
            </a:r>
            <a:r>
              <a:rPr lang="sk-SK" sz="2100" b="1" dirty="0" err="1">
                <a:solidFill>
                  <a:schemeClr val="tx1"/>
                </a:solidFill>
              </a:rPr>
              <a:t>productivity</a:t>
            </a:r>
            <a:r>
              <a:rPr lang="en-US" sz="2100" b="1" dirty="0">
                <a:solidFill>
                  <a:schemeClr val="tx1"/>
                </a:solidFill>
              </a:rPr>
              <a:t>: </a:t>
            </a:r>
            <a:r>
              <a:rPr lang="en-US" sz="2100" dirty="0">
                <a:solidFill>
                  <a:schemeClr val="tx1"/>
                </a:solidFill>
              </a:rPr>
              <a:t>Background &amp; </a:t>
            </a:r>
            <a:r>
              <a:rPr lang="sk-SK" sz="2100" dirty="0" err="1">
                <a:solidFill>
                  <a:schemeClr val="tx1"/>
                </a:solidFill>
              </a:rPr>
              <a:t>Literature</a:t>
            </a:r>
            <a:r>
              <a:rPr lang="sk-SK" sz="2100" dirty="0">
                <a:solidFill>
                  <a:schemeClr val="tx1"/>
                </a:solidFill>
              </a:rPr>
              <a:t> </a:t>
            </a:r>
            <a:r>
              <a:rPr lang="sk-SK" sz="2100" dirty="0" err="1">
                <a:solidFill>
                  <a:schemeClr val="tx1"/>
                </a:solidFill>
              </a:rPr>
              <a:t>review</a:t>
            </a:r>
            <a:endParaRPr lang="en-US" sz="2100" dirty="0">
              <a:solidFill>
                <a:schemeClr val="tx1"/>
              </a:solidFill>
            </a:endParaRPr>
          </a:p>
        </p:txBody>
      </p:sp>
      <p:sp>
        <p:nvSpPr>
          <p:cNvPr id="5" name="BlokTextu 4">
            <a:extLst>
              <a:ext uri="{FF2B5EF4-FFF2-40B4-BE49-F238E27FC236}">
                <a16:creationId xmlns:a16="http://schemas.microsoft.com/office/drawing/2014/main" id="{71A0D410-48AF-38F3-363C-BF343A7D09A4}"/>
              </a:ext>
            </a:extLst>
          </p:cNvPr>
          <p:cNvSpPr txBox="1"/>
          <p:nvPr/>
        </p:nvSpPr>
        <p:spPr>
          <a:xfrm>
            <a:off x="69574" y="680171"/>
            <a:ext cx="9004852" cy="432426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just">
              <a:buNone/>
            </a:pPr>
            <a:r>
              <a:rPr lang="en-US" sz="1900" dirty="0">
                <a:effectLst/>
              </a:rPr>
              <a:t>There is a limited number of studies focusing on the relationship between digitalization and labor productivity in Europe, and none of them comprehensively addresses the possible impacts of different types of digital skills.</a:t>
            </a:r>
            <a:endParaRPr lang="sk-SK" sz="1900" dirty="0">
              <a:effectLst/>
            </a:endParaRPr>
          </a:p>
          <a:p>
            <a:pPr algn="just">
              <a:buNone/>
            </a:pPr>
            <a:endParaRPr lang="en-US" sz="700" dirty="0">
              <a:effectLst/>
            </a:endParaRPr>
          </a:p>
          <a:p>
            <a:pPr algn="just">
              <a:buNone/>
            </a:pPr>
            <a:r>
              <a:rPr lang="en-US" sz="1900" dirty="0">
                <a:effectLst/>
              </a:rPr>
              <a:t>Skare et al. (2020) showed that digital transformation in general promotes countries' competitiveness through productivity and efficiency gains.</a:t>
            </a:r>
            <a:endParaRPr lang="sk-SK" sz="1900" dirty="0">
              <a:effectLst/>
            </a:endParaRPr>
          </a:p>
          <a:p>
            <a:pPr algn="just">
              <a:buNone/>
            </a:pPr>
            <a:endParaRPr lang="en-US" sz="700" dirty="0">
              <a:effectLst/>
            </a:endParaRPr>
          </a:p>
          <a:p>
            <a:pPr algn="just">
              <a:buNone/>
            </a:pPr>
            <a:r>
              <a:rPr lang="en-US" sz="1900" dirty="0" err="1">
                <a:effectLst/>
              </a:rPr>
              <a:t>Chiemeke</a:t>
            </a:r>
            <a:r>
              <a:rPr lang="en-US" sz="1900" dirty="0">
                <a:effectLst/>
              </a:rPr>
              <a:t> &amp; </a:t>
            </a:r>
            <a:r>
              <a:rPr lang="en-US" sz="1900" dirty="0" err="1">
                <a:effectLst/>
              </a:rPr>
              <a:t>Imafidor</a:t>
            </a:r>
            <a:r>
              <a:rPr lang="en-US" sz="1900" dirty="0">
                <a:effectLst/>
              </a:rPr>
              <a:t> (2020) found mixed evidence of digital technology affecting productivity (negative in the short run and mostly positive in the long run).</a:t>
            </a:r>
            <a:endParaRPr lang="sk-SK" sz="1900" dirty="0">
              <a:effectLst/>
            </a:endParaRPr>
          </a:p>
          <a:p>
            <a:pPr algn="just">
              <a:buNone/>
            </a:pPr>
            <a:endParaRPr lang="en-US" sz="700" dirty="0">
              <a:effectLst/>
            </a:endParaRPr>
          </a:p>
          <a:p>
            <a:pPr algn="just">
              <a:buNone/>
            </a:pPr>
            <a:r>
              <a:rPr lang="en-US" sz="1900" dirty="0" err="1">
                <a:effectLst/>
              </a:rPr>
              <a:t>Boikova</a:t>
            </a:r>
            <a:r>
              <a:rPr lang="en-US" sz="1900" dirty="0">
                <a:effectLst/>
              </a:rPr>
              <a:t> et al. (2021) and Kleszcz &amp; Nowak (2020) confirmed that higher levels of digitalization and investments in skills lead to better economic outcomes in general.</a:t>
            </a:r>
            <a:endParaRPr lang="sk-SK" sz="1900" dirty="0">
              <a:effectLst/>
            </a:endParaRPr>
          </a:p>
          <a:p>
            <a:pPr algn="just">
              <a:buNone/>
            </a:pPr>
            <a:endParaRPr lang="en-US" sz="700" dirty="0">
              <a:effectLst/>
            </a:endParaRPr>
          </a:p>
          <a:p>
            <a:pPr algn="just"/>
            <a:r>
              <a:rPr lang="en-US" sz="1900" dirty="0">
                <a:effectLst/>
              </a:rPr>
              <a:t>Hall et al. (2013) argue that R&amp;D and investment in information and communication technology (ICT) are both associated with positive changes in productivity.</a:t>
            </a:r>
            <a:r>
              <a:rPr lang="en-GB" sz="19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endParaRPr lang="sk-SK" sz="1900" kern="1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47222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BlokTextu 5">
            <a:extLst>
              <a:ext uri="{FF2B5EF4-FFF2-40B4-BE49-F238E27FC236}">
                <a16:creationId xmlns:a16="http://schemas.microsoft.com/office/drawing/2014/main" id="{7ACBC682-4A3E-2716-4C03-31DE81748C3A}"/>
              </a:ext>
            </a:extLst>
          </p:cNvPr>
          <p:cNvSpPr txBox="1"/>
          <p:nvPr/>
        </p:nvSpPr>
        <p:spPr>
          <a:xfrm>
            <a:off x="48491" y="770795"/>
            <a:ext cx="4523509" cy="3804503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just">
              <a:spcAft>
                <a:spcPts val="300"/>
              </a:spcAft>
              <a:buNone/>
            </a:pPr>
            <a:r>
              <a:rPr lang="sk-SK" sz="1600" b="1" kern="1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 </a:t>
            </a:r>
            <a:r>
              <a:rPr lang="en-GB" sz="1600" b="1" kern="1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research questions (RQ) have been formulated:</a:t>
            </a:r>
            <a:endParaRPr lang="sk-SK" sz="1600" b="1" kern="1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300"/>
              </a:spcAft>
            </a:pPr>
            <a:r>
              <a:rPr lang="sk-SK" sz="1600" kern="1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 </a:t>
            </a:r>
            <a:r>
              <a:rPr lang="en-GB" sz="1600" kern="1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Are there any relationships between general digital skills, advanced digital skills, usage of digital technology in firms, and e-commerce?</a:t>
            </a:r>
            <a:endParaRPr lang="sk-SK" sz="1600" kern="1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300"/>
              </a:spcAft>
            </a:pPr>
            <a:endParaRPr lang="sk-SK" sz="900" kern="1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300"/>
              </a:spcAft>
              <a:buNone/>
            </a:pPr>
            <a:r>
              <a:rPr lang="en-GB" sz="1600" kern="1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 Does the usage of digital technology in firms significantly affect labour productivity?</a:t>
            </a:r>
            <a:endParaRPr lang="sk-SK" sz="1600" kern="1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300"/>
              </a:spcAft>
              <a:buNone/>
            </a:pPr>
            <a:endParaRPr lang="sk-SK" sz="900" kern="1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300"/>
              </a:spcAft>
              <a:buNone/>
            </a:pPr>
            <a:r>
              <a:rPr lang="en-GB" sz="1600" kern="1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3. Do general digital skills directly affect labour productivity (while considering the potential effect of digital technology and e-commerce)?</a:t>
            </a:r>
            <a:endParaRPr lang="sk-SK" sz="1600" kern="1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300"/>
              </a:spcAft>
              <a:buNone/>
            </a:pPr>
            <a:endParaRPr lang="sk-SK" sz="900" kern="1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300"/>
              </a:spcAft>
            </a:pPr>
            <a:r>
              <a:rPr lang="en-GB" sz="1600" kern="1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4. Do advances directly affect labour productivity (while considering the potential effect of digital technology and e-commerce)?</a:t>
            </a:r>
            <a:endParaRPr lang="sk-SK" sz="1600" kern="1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BlokTextu 6">
            <a:extLst>
              <a:ext uri="{FF2B5EF4-FFF2-40B4-BE49-F238E27FC236}">
                <a16:creationId xmlns:a16="http://schemas.microsoft.com/office/drawing/2014/main" id="{8646C2B0-3C9A-520D-EBAD-164BB43803D2}"/>
              </a:ext>
            </a:extLst>
          </p:cNvPr>
          <p:cNvSpPr txBox="1"/>
          <p:nvPr/>
        </p:nvSpPr>
        <p:spPr>
          <a:xfrm>
            <a:off x="1615363" y="-32881"/>
            <a:ext cx="5177883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600" dirty="0">
                <a:solidFill>
                  <a:schemeClr val="bg1"/>
                </a:solidFill>
              </a:rPr>
              <a:t>Methodology and data</a:t>
            </a:r>
          </a:p>
        </p:txBody>
      </p:sp>
      <p:sp>
        <p:nvSpPr>
          <p:cNvPr id="9" name="BlokTextu 8">
            <a:extLst>
              <a:ext uri="{FF2B5EF4-FFF2-40B4-BE49-F238E27FC236}">
                <a16:creationId xmlns:a16="http://schemas.microsoft.com/office/drawing/2014/main" id="{499E2CD9-3334-2C29-C521-5E775AD42160}"/>
              </a:ext>
            </a:extLst>
          </p:cNvPr>
          <p:cNvSpPr txBox="1"/>
          <p:nvPr/>
        </p:nvSpPr>
        <p:spPr>
          <a:xfrm>
            <a:off x="4682836" y="749442"/>
            <a:ext cx="4412673" cy="384720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sk-SK" sz="1600" b="1" kern="10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Data</a:t>
            </a:r>
            <a:r>
              <a:rPr lang="sk-SK" sz="1600" b="1" kern="1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r>
              <a:rPr lang="sk-SK" sz="1600" kern="1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Panel </a:t>
            </a:r>
            <a:r>
              <a:rPr lang="sk-SK" sz="1600" kern="10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data</a:t>
            </a:r>
            <a:r>
              <a:rPr lang="sk-SK" sz="1600" kern="1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(</a:t>
            </a:r>
            <a:r>
              <a:rPr lang="en-GB" sz="1600" kern="1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based </a:t>
            </a:r>
            <a:r>
              <a:rPr lang="sk-SK" sz="1600" kern="1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on t</a:t>
            </a:r>
            <a:r>
              <a:rPr lang="en-GB" sz="1600" kern="1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he period 2016 to 2023</a:t>
            </a:r>
            <a:r>
              <a:rPr lang="sk-SK" sz="1600" kern="1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  <a:r>
              <a:rPr lang="en-GB" sz="1600" kern="1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with digitalization represented by selected DESI subindices.</a:t>
            </a:r>
            <a:endParaRPr lang="sk-SK" sz="1600" kern="1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sk-SK" sz="1600" kern="1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sk-SK" sz="1600" kern="10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We</a:t>
            </a:r>
            <a:r>
              <a:rPr lang="sk-SK" sz="1600" kern="1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k-SK" sz="1600" kern="10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distinguish</a:t>
            </a:r>
            <a:r>
              <a:rPr lang="sk-SK" sz="1600" kern="1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k-SK" sz="1600" kern="10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between</a:t>
            </a:r>
            <a:r>
              <a:rPr lang="sk-SK" sz="1600" kern="1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k-SK" sz="1600" kern="10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general</a:t>
            </a:r>
            <a:r>
              <a:rPr lang="sk-SK" sz="1600" kern="1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k-SK" sz="1600" kern="10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digital</a:t>
            </a:r>
            <a:r>
              <a:rPr lang="sk-SK" sz="1600" kern="1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k-SK" sz="1600" kern="10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skills</a:t>
            </a:r>
            <a:r>
              <a:rPr lang="sk-SK" sz="1600" kern="1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and </a:t>
            </a:r>
            <a:r>
              <a:rPr lang="sk-SK" sz="1600" kern="10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advanced</a:t>
            </a:r>
            <a:r>
              <a:rPr lang="sk-SK" sz="1600" kern="1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k-SK" sz="1600" kern="10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digital</a:t>
            </a:r>
            <a:r>
              <a:rPr lang="sk-SK" sz="1600" kern="1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k-SK" sz="1600" kern="10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skills</a:t>
            </a:r>
            <a:r>
              <a:rPr lang="sk-SK" sz="1600" kern="1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(</a:t>
            </a:r>
            <a:r>
              <a:rPr lang="sk-SK" sz="1600" kern="10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specialists</a:t>
            </a:r>
            <a:r>
              <a:rPr lang="sk-SK" sz="1600" kern="1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). </a:t>
            </a:r>
          </a:p>
          <a:p>
            <a:endParaRPr lang="sk-SK" sz="2000" kern="1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GB" sz="1600" kern="1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The labour productivity per capita was used as a dependent variable in all regression models.</a:t>
            </a:r>
            <a:endParaRPr lang="sk-SK" sz="1600" kern="1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sk-SK" sz="1600" kern="1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sk-SK" sz="1600" b="1" kern="10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Main</a:t>
            </a:r>
            <a:r>
              <a:rPr lang="sk-SK" sz="1600" b="1" kern="1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k-SK" sz="1600" b="1" kern="10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quantitative</a:t>
            </a:r>
            <a:r>
              <a:rPr lang="sk-SK" sz="1600" b="1" kern="1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k-SK" sz="1600" b="1" kern="10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methods</a:t>
            </a:r>
            <a:r>
              <a:rPr lang="sk-SK" sz="1600" b="1" kern="1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k-SK" sz="1600" b="1" kern="10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used</a:t>
            </a:r>
            <a:r>
              <a:rPr lang="sk-SK" sz="1600" b="1" kern="1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k-SK" sz="1600" kern="1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Panel </a:t>
            </a:r>
            <a:r>
              <a:rPr lang="sk-SK" sz="1600" kern="10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Granger</a:t>
            </a:r>
            <a:r>
              <a:rPr lang="sk-SK" sz="1600" kern="1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k-SK" sz="1600" kern="10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causality</a:t>
            </a:r>
            <a:r>
              <a:rPr lang="sk-SK" sz="1600" kern="1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k-SK" sz="1600" kern="10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tests</a:t>
            </a:r>
            <a:r>
              <a:rPr lang="sk-SK" sz="1600" kern="1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k-SK" sz="1600" kern="10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Correlation</a:t>
            </a:r>
            <a:r>
              <a:rPr lang="sk-SK" sz="1600" kern="1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k-SK" sz="1600" kern="10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analysis</a:t>
            </a:r>
            <a:r>
              <a:rPr lang="sk-SK" sz="1600" kern="1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k-SK" sz="1600" kern="1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Panel </a:t>
            </a:r>
            <a:r>
              <a:rPr lang="sk-SK" sz="1600" kern="10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unit-root</a:t>
            </a:r>
            <a:r>
              <a:rPr lang="sk-SK" sz="1600" kern="1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test;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k-SK" sz="1600" kern="1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Panel </a:t>
            </a:r>
            <a:r>
              <a:rPr lang="sk-SK" sz="1600" kern="10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regression</a:t>
            </a:r>
            <a:r>
              <a:rPr lang="sk-SK" sz="1600" kern="1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(</a:t>
            </a:r>
            <a:r>
              <a:rPr lang="sk-SK" sz="1600" kern="10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Fixed-effects</a:t>
            </a:r>
            <a:r>
              <a:rPr lang="sk-SK" sz="1600" kern="1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and GMM).</a:t>
            </a:r>
          </a:p>
        </p:txBody>
      </p:sp>
    </p:spTree>
    <p:extLst>
      <p:ext uri="{BB962C8B-B14F-4D97-AF65-F5344CB8AC3E}">
        <p14:creationId xmlns:p14="http://schemas.microsoft.com/office/powerpoint/2010/main" val="17641944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EECF4B4-8F9C-832F-DE01-8C0BAFFB61F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lokTextu 1">
            <a:extLst>
              <a:ext uri="{FF2B5EF4-FFF2-40B4-BE49-F238E27FC236}">
                <a16:creationId xmlns:a16="http://schemas.microsoft.com/office/drawing/2014/main" id="{FDFEA635-B7CF-DD6A-7972-899535B368DC}"/>
              </a:ext>
            </a:extLst>
          </p:cNvPr>
          <p:cNvSpPr txBox="1"/>
          <p:nvPr/>
        </p:nvSpPr>
        <p:spPr>
          <a:xfrm>
            <a:off x="0" y="63717"/>
            <a:ext cx="9144000" cy="41549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sk-SK" sz="2100" b="1" dirty="0" err="1">
                <a:solidFill>
                  <a:schemeClr val="tx1"/>
                </a:solidFill>
              </a:rPr>
              <a:t>Description</a:t>
            </a:r>
            <a:r>
              <a:rPr lang="sk-SK" sz="2100" b="1" dirty="0">
                <a:solidFill>
                  <a:schemeClr val="tx1"/>
                </a:solidFill>
              </a:rPr>
              <a:t> of </a:t>
            </a:r>
            <a:r>
              <a:rPr lang="sk-SK" sz="2100" b="1" dirty="0" err="1">
                <a:solidFill>
                  <a:schemeClr val="tx1"/>
                </a:solidFill>
              </a:rPr>
              <a:t>variables</a:t>
            </a:r>
            <a:endParaRPr lang="en-US" sz="2100" b="1" dirty="0">
              <a:solidFill>
                <a:schemeClr val="tx1"/>
              </a:solidFill>
            </a:endParaRPr>
          </a:p>
        </p:txBody>
      </p:sp>
      <p:graphicFrame>
        <p:nvGraphicFramePr>
          <p:cNvPr id="4" name="Tabuľka 3">
            <a:extLst>
              <a:ext uri="{FF2B5EF4-FFF2-40B4-BE49-F238E27FC236}">
                <a16:creationId xmlns:a16="http://schemas.microsoft.com/office/drawing/2014/main" id="{9FB8C834-92BF-01F9-D066-A81BDFF58DE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1755602"/>
              </p:ext>
            </p:extLst>
          </p:nvPr>
        </p:nvGraphicFramePr>
        <p:xfrm>
          <a:off x="39081" y="583983"/>
          <a:ext cx="9065837" cy="4343400"/>
        </p:xfrm>
        <a:graphic>
          <a:graphicData uri="http://schemas.openxmlformats.org/drawingml/2006/table">
            <a:tbl>
              <a:tblPr firstRow="1" firstCol="1" bandRow="1">
                <a:tableStyleId>{1FECB4D8-DB02-4DC6-A0A2-4F2EBAE1DC90}</a:tableStyleId>
              </a:tblPr>
              <a:tblGrid>
                <a:gridCol w="3597737">
                  <a:extLst>
                    <a:ext uri="{9D8B030D-6E8A-4147-A177-3AD203B41FA5}">
                      <a16:colId xmlns:a16="http://schemas.microsoft.com/office/drawing/2014/main" val="3760329116"/>
                    </a:ext>
                  </a:extLst>
                </a:gridCol>
                <a:gridCol w="4031673">
                  <a:extLst>
                    <a:ext uri="{9D8B030D-6E8A-4147-A177-3AD203B41FA5}">
                      <a16:colId xmlns:a16="http://schemas.microsoft.com/office/drawing/2014/main" val="3626347059"/>
                    </a:ext>
                  </a:extLst>
                </a:gridCol>
                <a:gridCol w="1436427">
                  <a:extLst>
                    <a:ext uri="{9D8B030D-6E8A-4147-A177-3AD203B41FA5}">
                      <a16:colId xmlns:a16="http://schemas.microsoft.com/office/drawing/2014/main" val="37095312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1500" kern="100" dirty="0">
                          <a:solidFill>
                            <a:schemeClr val="tx1"/>
                          </a:solidFill>
                          <a:effectLst/>
                        </a:rPr>
                        <a:t>Area/Subindices</a:t>
                      </a:r>
                      <a:endParaRPr lang="sk-SK" sz="150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1500" kern="100" dirty="0">
                          <a:solidFill>
                            <a:schemeClr val="tx1"/>
                          </a:solidFill>
                          <a:effectLst/>
                        </a:rPr>
                        <a:t>Variables</a:t>
                      </a:r>
                      <a:endParaRPr lang="sk-SK" sz="150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1500" kern="100" dirty="0">
                          <a:solidFill>
                            <a:schemeClr val="tx1"/>
                          </a:solidFill>
                          <a:effectLst/>
                        </a:rPr>
                        <a:t>Timeframe</a:t>
                      </a:r>
                      <a:endParaRPr lang="sk-SK" sz="150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482958219"/>
                  </a:ext>
                </a:extLst>
              </a:tr>
              <a:tr h="0">
                <a:tc rowSpan="4"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1500" kern="100" dirty="0">
                          <a:effectLst/>
                        </a:rPr>
                        <a:t>General skills</a:t>
                      </a:r>
                      <a:endParaRPr lang="sk-SK" sz="15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1500" kern="100" dirty="0">
                          <a:effectLst/>
                        </a:rPr>
                        <a:t>Internet use</a:t>
                      </a:r>
                      <a:endParaRPr lang="sk-SK" sz="15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1500" kern="100">
                          <a:effectLst/>
                        </a:rPr>
                        <a:t>2016-2023</a:t>
                      </a:r>
                      <a:endParaRPr lang="sk-SK" sz="15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183388368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1500" kern="100" dirty="0">
                          <a:effectLst/>
                        </a:rPr>
                        <a:t>At least basic digital skills</a:t>
                      </a:r>
                      <a:endParaRPr lang="sk-SK" sz="15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1500" kern="100">
                          <a:effectLst/>
                        </a:rPr>
                        <a:t>2016-2023</a:t>
                      </a:r>
                      <a:endParaRPr lang="sk-SK" sz="15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627842582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1500" kern="100" dirty="0">
                          <a:effectLst/>
                        </a:rPr>
                        <a:t>Above basic digital skills</a:t>
                      </a:r>
                      <a:endParaRPr lang="sk-SK" sz="15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1500" kern="100">
                          <a:effectLst/>
                        </a:rPr>
                        <a:t>2016-2023</a:t>
                      </a:r>
                      <a:endParaRPr lang="sk-SK" sz="15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605143384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1500" kern="100" dirty="0">
                          <a:effectLst/>
                        </a:rPr>
                        <a:t>At least basic digital content creation</a:t>
                      </a:r>
                      <a:r>
                        <a:rPr lang="sk-SK" sz="1500" kern="100" dirty="0">
                          <a:effectLst/>
                        </a:rPr>
                        <a:t> </a:t>
                      </a:r>
                      <a:r>
                        <a:rPr lang="en-GB" sz="1500" kern="100" dirty="0">
                          <a:effectLst/>
                        </a:rPr>
                        <a:t>skills</a:t>
                      </a:r>
                      <a:endParaRPr lang="sk-SK" sz="15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1500" kern="100" dirty="0">
                          <a:effectLst/>
                        </a:rPr>
                        <a:t>2016-2023</a:t>
                      </a:r>
                      <a:endParaRPr lang="sk-SK" sz="15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176967244"/>
                  </a:ext>
                </a:extLst>
              </a:tr>
              <a:tr h="0">
                <a:tc rowSpan="4"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sk-SK" sz="1500" kern="100" dirty="0" err="1">
                          <a:effectLst/>
                        </a:rPr>
                        <a:t>Advanced</a:t>
                      </a:r>
                      <a:r>
                        <a:rPr lang="sk-SK" sz="1500" kern="100" dirty="0">
                          <a:effectLst/>
                        </a:rPr>
                        <a:t> </a:t>
                      </a:r>
                      <a:r>
                        <a:rPr lang="en-GB" sz="1500" kern="100" dirty="0">
                          <a:effectLst/>
                        </a:rPr>
                        <a:t>ICT </a:t>
                      </a:r>
                      <a:r>
                        <a:rPr lang="sk-SK" sz="1500" kern="100" dirty="0" err="1">
                          <a:effectLst/>
                        </a:rPr>
                        <a:t>skills</a:t>
                      </a:r>
                      <a:r>
                        <a:rPr lang="sk-SK" sz="1500" kern="100" dirty="0">
                          <a:effectLst/>
                        </a:rPr>
                        <a:t> </a:t>
                      </a:r>
                    </a:p>
                    <a:p>
                      <a:pPr algn="ctr">
                        <a:buNone/>
                      </a:pPr>
                      <a:r>
                        <a:rPr lang="sk-SK" sz="1500" kern="100" dirty="0">
                          <a:effectLst/>
                        </a:rPr>
                        <a:t>(</a:t>
                      </a:r>
                      <a:r>
                        <a:rPr lang="en-GB" sz="1500" kern="100" dirty="0">
                          <a:effectLst/>
                        </a:rPr>
                        <a:t>specialist</a:t>
                      </a:r>
                      <a:r>
                        <a:rPr lang="sk-SK" sz="1500" kern="100" dirty="0">
                          <a:effectLst/>
                        </a:rPr>
                        <a:t>)</a:t>
                      </a:r>
                      <a:endParaRPr lang="sk-SK" sz="15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1500" kern="100" dirty="0">
                          <a:effectLst/>
                        </a:rPr>
                        <a:t>ICT specialists</a:t>
                      </a:r>
                      <a:endParaRPr lang="sk-SK" sz="15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1500" kern="100" dirty="0">
                          <a:effectLst/>
                        </a:rPr>
                        <a:t>2016-2023</a:t>
                      </a:r>
                      <a:endParaRPr lang="sk-SK" sz="15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906927346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1500" kern="100" dirty="0">
                          <a:effectLst/>
                        </a:rPr>
                        <a:t>Female ICT specialists </a:t>
                      </a:r>
                      <a:endParaRPr lang="sk-SK" sz="15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1500" kern="100">
                          <a:effectLst/>
                        </a:rPr>
                        <a:t>2016-2023</a:t>
                      </a:r>
                      <a:endParaRPr lang="sk-SK" sz="15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1933233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1500" kern="100" dirty="0">
                          <a:effectLst/>
                        </a:rPr>
                        <a:t>ICT graduates</a:t>
                      </a:r>
                      <a:endParaRPr lang="sk-SK" sz="15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1500" kern="100" dirty="0">
                          <a:effectLst/>
                        </a:rPr>
                        <a:t>2016-2023</a:t>
                      </a:r>
                      <a:endParaRPr lang="sk-SK" sz="15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419668098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1500" kern="100" dirty="0">
                          <a:effectLst/>
                        </a:rPr>
                        <a:t>Enterprises providing ICT training</a:t>
                      </a:r>
                      <a:endParaRPr lang="sk-SK" sz="15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1500" kern="100" dirty="0">
                          <a:effectLst/>
                        </a:rPr>
                        <a:t>2016-2023</a:t>
                      </a:r>
                      <a:endParaRPr lang="sk-SK" sz="15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62748972"/>
                  </a:ext>
                </a:extLst>
              </a:tr>
              <a:tr h="0">
                <a:tc rowSpan="7"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1500" kern="100">
                          <a:effectLst/>
                        </a:rPr>
                        <a:t>Digital technology of businesses</a:t>
                      </a:r>
                      <a:endParaRPr lang="sk-SK" sz="15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1500" kern="100" dirty="0">
                          <a:effectLst/>
                        </a:rPr>
                        <a:t>Electronic information sharing</a:t>
                      </a:r>
                      <a:endParaRPr lang="sk-SK" sz="15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1500" kern="100" dirty="0">
                          <a:effectLst/>
                        </a:rPr>
                        <a:t>2016-2023</a:t>
                      </a:r>
                      <a:endParaRPr lang="sk-SK" sz="15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650950238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1500" kern="100" dirty="0">
                          <a:effectLst/>
                        </a:rPr>
                        <a:t>Social media</a:t>
                      </a:r>
                      <a:endParaRPr lang="sk-SK" sz="15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1500" kern="100" dirty="0">
                          <a:effectLst/>
                        </a:rPr>
                        <a:t>2016-2023</a:t>
                      </a:r>
                      <a:endParaRPr lang="sk-SK" sz="15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899931576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1500" kern="100" dirty="0">
                          <a:effectLst/>
                        </a:rPr>
                        <a:t>Big Data / Data Analytics</a:t>
                      </a:r>
                      <a:endParaRPr lang="sk-SK" sz="15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1500" kern="100" dirty="0">
                          <a:effectLst/>
                        </a:rPr>
                        <a:t>2016-2023</a:t>
                      </a:r>
                      <a:endParaRPr lang="sk-SK" sz="15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898257102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1500" kern="100" dirty="0">
                          <a:effectLst/>
                        </a:rPr>
                        <a:t>e-Invoices</a:t>
                      </a:r>
                      <a:endParaRPr lang="sk-SK" sz="15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1500" kern="100" dirty="0">
                          <a:effectLst/>
                        </a:rPr>
                        <a:t>2018-2023</a:t>
                      </a:r>
                      <a:endParaRPr lang="sk-SK" sz="15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571122806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1500" kern="100" dirty="0">
                          <a:effectLst/>
                        </a:rPr>
                        <a:t>SMEs with at least basic digital intensity</a:t>
                      </a:r>
                      <a:endParaRPr lang="sk-SK" sz="15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1500" kern="100" dirty="0">
                          <a:effectLst/>
                        </a:rPr>
                        <a:t>2021-2023</a:t>
                      </a:r>
                      <a:endParaRPr lang="sk-SK" sz="15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15643160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1500" kern="100" dirty="0">
                          <a:effectLst/>
                        </a:rPr>
                        <a:t>Cloud </a:t>
                      </a:r>
                      <a:endParaRPr lang="sk-SK" sz="15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1500" kern="100" dirty="0">
                          <a:effectLst/>
                        </a:rPr>
                        <a:t>2021-2023</a:t>
                      </a:r>
                      <a:endParaRPr lang="sk-SK" sz="15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7080213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1500" kern="100" dirty="0">
                          <a:effectLst/>
                        </a:rPr>
                        <a:t>AI</a:t>
                      </a:r>
                      <a:endParaRPr lang="sk-SK" sz="15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1500" kern="100" dirty="0">
                          <a:effectLst/>
                        </a:rPr>
                        <a:t>2021-2023</a:t>
                      </a:r>
                      <a:endParaRPr lang="sk-SK" sz="15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578424029"/>
                  </a:ext>
                </a:extLst>
              </a:tr>
              <a:tr h="0">
                <a:tc rowSpan="3"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1500" kern="100" dirty="0">
                          <a:effectLst/>
                        </a:rPr>
                        <a:t>E-Commerce</a:t>
                      </a:r>
                      <a:endParaRPr lang="sk-SK" sz="15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1500" kern="100" dirty="0">
                          <a:effectLst/>
                        </a:rPr>
                        <a:t>SMEs selling online</a:t>
                      </a:r>
                      <a:endParaRPr lang="sk-SK" sz="15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1500" kern="100" dirty="0">
                          <a:effectLst/>
                        </a:rPr>
                        <a:t>2016-2023</a:t>
                      </a:r>
                      <a:endParaRPr lang="sk-SK" sz="15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951707277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1500" kern="100" dirty="0">
                          <a:effectLst/>
                        </a:rPr>
                        <a:t>E-Commerce turnover</a:t>
                      </a:r>
                      <a:endParaRPr lang="sk-SK" sz="15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1500" kern="100" dirty="0">
                          <a:effectLst/>
                        </a:rPr>
                        <a:t>2016-2023</a:t>
                      </a:r>
                      <a:endParaRPr lang="sk-SK" sz="15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975646735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1500" kern="100">
                          <a:effectLst/>
                        </a:rPr>
                        <a:t>Selling online cross-border</a:t>
                      </a:r>
                      <a:endParaRPr lang="sk-SK" sz="15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1500" kern="100" dirty="0">
                          <a:effectLst/>
                        </a:rPr>
                        <a:t>2016-2021</a:t>
                      </a:r>
                      <a:endParaRPr lang="sk-SK" sz="15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69010571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079854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uľka 4">
            <a:extLst>
              <a:ext uri="{FF2B5EF4-FFF2-40B4-BE49-F238E27FC236}">
                <a16:creationId xmlns:a16="http://schemas.microsoft.com/office/drawing/2014/main" id="{CC8092D1-42EF-B15B-59B0-8FB5367D044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2949798"/>
              </p:ext>
            </p:extLst>
          </p:nvPr>
        </p:nvGraphicFramePr>
        <p:xfrm>
          <a:off x="318653" y="1080135"/>
          <a:ext cx="8409709" cy="3169920"/>
        </p:xfrm>
        <a:graphic>
          <a:graphicData uri="http://schemas.openxmlformats.org/drawingml/2006/table">
            <a:tbl>
              <a:tblPr firstRow="1" firstCol="1" bandRow="1">
                <a:tableStyleId>{F5AB1C69-6EDB-4FF4-983F-18BD219EF322}</a:tableStyleId>
              </a:tblPr>
              <a:tblGrid>
                <a:gridCol w="2819400">
                  <a:extLst>
                    <a:ext uri="{9D8B030D-6E8A-4147-A177-3AD203B41FA5}">
                      <a16:colId xmlns:a16="http://schemas.microsoft.com/office/drawing/2014/main" val="2783637760"/>
                    </a:ext>
                  </a:extLst>
                </a:gridCol>
                <a:gridCol w="787761">
                  <a:extLst>
                    <a:ext uri="{9D8B030D-6E8A-4147-A177-3AD203B41FA5}">
                      <a16:colId xmlns:a16="http://schemas.microsoft.com/office/drawing/2014/main" val="887788818"/>
                    </a:ext>
                  </a:extLst>
                </a:gridCol>
                <a:gridCol w="2440998">
                  <a:extLst>
                    <a:ext uri="{9D8B030D-6E8A-4147-A177-3AD203B41FA5}">
                      <a16:colId xmlns:a16="http://schemas.microsoft.com/office/drawing/2014/main" val="3999719655"/>
                    </a:ext>
                  </a:extLst>
                </a:gridCol>
                <a:gridCol w="1183515">
                  <a:extLst>
                    <a:ext uri="{9D8B030D-6E8A-4147-A177-3AD203B41FA5}">
                      <a16:colId xmlns:a16="http://schemas.microsoft.com/office/drawing/2014/main" val="3811773307"/>
                    </a:ext>
                  </a:extLst>
                </a:gridCol>
                <a:gridCol w="1178035">
                  <a:extLst>
                    <a:ext uri="{9D8B030D-6E8A-4147-A177-3AD203B41FA5}">
                      <a16:colId xmlns:a16="http://schemas.microsoft.com/office/drawing/2014/main" val="2992915870"/>
                    </a:ext>
                  </a:extLst>
                </a:gridCol>
              </a:tblGrid>
              <a:tr h="33147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1700" b="1" kern="100" dirty="0">
                          <a:effectLst/>
                        </a:rPr>
                        <a:t> </a:t>
                      </a:r>
                      <a:endParaRPr lang="sk-SK" sz="1700" b="1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1700" b="1" kern="100" dirty="0">
                          <a:effectLst/>
                        </a:rPr>
                        <a:t>H0:</a:t>
                      </a:r>
                      <a:endParaRPr lang="sk-SK" sz="1700" b="1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1700" b="1" kern="100" dirty="0">
                          <a:effectLst/>
                        </a:rPr>
                        <a:t> </a:t>
                      </a:r>
                      <a:endParaRPr lang="sk-SK" sz="1700" b="1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1700" b="1" kern="100" dirty="0">
                          <a:effectLst/>
                        </a:rPr>
                        <a:t>Lag 1</a:t>
                      </a:r>
                      <a:endParaRPr lang="sk-SK" sz="1700" b="1" kern="100" dirty="0">
                        <a:effectLst/>
                      </a:endParaRPr>
                    </a:p>
                    <a:p>
                      <a:pPr algn="ctr">
                        <a:buNone/>
                      </a:pPr>
                      <a:r>
                        <a:rPr lang="sk-SK" sz="1700" b="1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(p-</a:t>
                      </a:r>
                      <a:r>
                        <a:rPr lang="sk-SK" sz="1700" b="1" kern="1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value</a:t>
                      </a:r>
                      <a:r>
                        <a:rPr lang="sk-SK" sz="1700" b="1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1700" b="1" kern="100" dirty="0">
                          <a:effectLst/>
                        </a:rPr>
                        <a:t>Lag 2</a:t>
                      </a:r>
                      <a:endParaRPr lang="sk-SK" sz="1700" b="1" kern="100" dirty="0">
                        <a:effectLst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sk-SK" sz="1700" b="1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(p-</a:t>
                      </a:r>
                      <a:r>
                        <a:rPr lang="sk-SK" sz="1700" b="1" kern="1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value</a:t>
                      </a:r>
                      <a:r>
                        <a:rPr lang="sk-SK" sz="1700" b="1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)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935511970"/>
                  </a:ext>
                </a:extLst>
              </a:tr>
              <a:tr h="33147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1700" kern="100">
                          <a:effectLst/>
                        </a:rPr>
                        <a:t>Labour productivity</a:t>
                      </a:r>
                      <a:endParaRPr lang="sk-SK" sz="17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1700" kern="100" dirty="0">
                          <a:effectLst/>
                        </a:rPr>
                        <a:t>≠&gt;</a:t>
                      </a:r>
                      <a:endParaRPr lang="sk-SK" sz="17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1700" kern="100" dirty="0">
                          <a:effectLst/>
                        </a:rPr>
                        <a:t>General digital skills</a:t>
                      </a:r>
                      <a:endParaRPr lang="sk-SK" sz="17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1700" b="1" kern="100" dirty="0">
                          <a:effectLst/>
                        </a:rPr>
                        <a:t>2.2e-16</a:t>
                      </a:r>
                      <a:endParaRPr lang="sk-SK" sz="1700" b="1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1700" b="1" kern="100" dirty="0">
                          <a:effectLst/>
                        </a:rPr>
                        <a:t>2.2e-16</a:t>
                      </a:r>
                      <a:endParaRPr lang="sk-SK" sz="1700" b="1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154418797"/>
                  </a:ext>
                </a:extLst>
              </a:tr>
              <a:tr h="33147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1700" kern="100" dirty="0">
                          <a:effectLst/>
                        </a:rPr>
                        <a:t>General digital skills</a:t>
                      </a:r>
                      <a:endParaRPr lang="sk-SK" sz="17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1700" kern="100">
                          <a:effectLst/>
                        </a:rPr>
                        <a:t>≠&gt;</a:t>
                      </a:r>
                      <a:endParaRPr lang="sk-SK" sz="17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1700" kern="100" dirty="0">
                          <a:effectLst/>
                        </a:rPr>
                        <a:t>Labour productivity</a:t>
                      </a:r>
                      <a:endParaRPr lang="sk-SK" sz="17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1700" b="1" kern="100" dirty="0">
                          <a:effectLst/>
                        </a:rPr>
                        <a:t>2.2e-16</a:t>
                      </a:r>
                      <a:endParaRPr lang="sk-SK" sz="1700" b="1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1700" b="1" kern="100" dirty="0">
                          <a:effectLst/>
                        </a:rPr>
                        <a:t>2.2e-16</a:t>
                      </a:r>
                      <a:endParaRPr lang="sk-SK" sz="1700" b="1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531994878"/>
                  </a:ext>
                </a:extLst>
              </a:tr>
              <a:tr h="33147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1700" kern="100" dirty="0">
                          <a:effectLst/>
                        </a:rPr>
                        <a:t>Labou</a:t>
                      </a:r>
                      <a:r>
                        <a:rPr lang="sk-SK" sz="1700" kern="100" dirty="0">
                          <a:effectLst/>
                        </a:rPr>
                        <a:t>r</a:t>
                      </a:r>
                      <a:r>
                        <a:rPr lang="en-GB" sz="1700" kern="100" dirty="0">
                          <a:effectLst/>
                        </a:rPr>
                        <a:t> productivity</a:t>
                      </a:r>
                      <a:endParaRPr lang="sk-SK" sz="17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1700" kern="100">
                          <a:effectLst/>
                        </a:rPr>
                        <a:t>≠&gt;</a:t>
                      </a:r>
                      <a:endParaRPr lang="sk-SK" sz="17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1700" kern="100" dirty="0">
                          <a:effectLst/>
                        </a:rPr>
                        <a:t>Advanced digital skills</a:t>
                      </a:r>
                      <a:endParaRPr lang="sk-SK" sz="17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1700" b="1" kern="100" dirty="0">
                          <a:effectLst/>
                        </a:rPr>
                        <a:t>0.002835</a:t>
                      </a:r>
                      <a:endParaRPr lang="sk-SK" sz="1700" b="1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1700" b="1" kern="100" dirty="0">
                          <a:effectLst/>
                        </a:rPr>
                        <a:t>2.2e-16</a:t>
                      </a:r>
                      <a:endParaRPr lang="sk-SK" sz="1700" b="1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082541025"/>
                  </a:ext>
                </a:extLst>
              </a:tr>
              <a:tr h="33147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1700" kern="100">
                          <a:effectLst/>
                        </a:rPr>
                        <a:t>Advanced digital skills</a:t>
                      </a:r>
                      <a:endParaRPr lang="sk-SK" sz="17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1700" kern="100">
                          <a:effectLst/>
                        </a:rPr>
                        <a:t>≠&gt;</a:t>
                      </a:r>
                      <a:endParaRPr lang="sk-SK" sz="17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1700" kern="100" dirty="0">
                          <a:effectLst/>
                        </a:rPr>
                        <a:t>Labour productivity</a:t>
                      </a:r>
                      <a:endParaRPr lang="sk-SK" sz="17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1700" b="1" kern="100" dirty="0">
                          <a:effectLst/>
                        </a:rPr>
                        <a:t>2.836e-16</a:t>
                      </a:r>
                      <a:endParaRPr lang="sk-SK" sz="1700" b="1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1700" b="1" kern="100" dirty="0">
                          <a:effectLst/>
                        </a:rPr>
                        <a:t>2.2e-16</a:t>
                      </a:r>
                      <a:endParaRPr lang="sk-SK" sz="1700" b="1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764002862"/>
                  </a:ext>
                </a:extLst>
              </a:tr>
              <a:tr h="33147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1700" kern="100">
                          <a:effectLst/>
                        </a:rPr>
                        <a:t>Labour productivity</a:t>
                      </a:r>
                      <a:endParaRPr lang="sk-SK" sz="17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1700" kern="100">
                          <a:effectLst/>
                        </a:rPr>
                        <a:t>≠&gt;</a:t>
                      </a:r>
                      <a:endParaRPr lang="sk-SK" sz="17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1700" kern="100">
                          <a:effectLst/>
                        </a:rPr>
                        <a:t>Digital technology</a:t>
                      </a:r>
                      <a:endParaRPr lang="sk-SK" sz="17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1700" b="1" kern="100" dirty="0">
                          <a:effectLst/>
                        </a:rPr>
                        <a:t>0.001824</a:t>
                      </a:r>
                      <a:endParaRPr lang="sk-SK" sz="1700" b="1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1700" b="1" kern="100" dirty="0">
                          <a:effectLst/>
                        </a:rPr>
                        <a:t>2.2e-16</a:t>
                      </a:r>
                      <a:endParaRPr lang="sk-SK" sz="1700" b="1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965566612"/>
                  </a:ext>
                </a:extLst>
              </a:tr>
              <a:tr h="33147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1700" kern="100">
                          <a:effectLst/>
                        </a:rPr>
                        <a:t>Digital technology</a:t>
                      </a:r>
                      <a:endParaRPr lang="sk-SK" sz="17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1700" kern="100">
                          <a:effectLst/>
                        </a:rPr>
                        <a:t>≠&gt;</a:t>
                      </a:r>
                      <a:endParaRPr lang="sk-SK" sz="17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1700" kern="100" dirty="0">
                          <a:effectLst/>
                        </a:rPr>
                        <a:t>Labou</a:t>
                      </a:r>
                      <a:r>
                        <a:rPr lang="sk-SK" sz="1700" kern="100" dirty="0">
                          <a:effectLst/>
                        </a:rPr>
                        <a:t>r</a:t>
                      </a:r>
                      <a:r>
                        <a:rPr lang="en-GB" sz="1700" kern="100" dirty="0">
                          <a:effectLst/>
                        </a:rPr>
                        <a:t> productivity</a:t>
                      </a:r>
                      <a:endParaRPr lang="sk-SK" sz="17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1700" b="1" kern="100" dirty="0">
                          <a:effectLst/>
                        </a:rPr>
                        <a:t>2.2e-16</a:t>
                      </a:r>
                      <a:endParaRPr lang="sk-SK" sz="1700" b="1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1700" b="1" kern="100" dirty="0">
                          <a:effectLst/>
                        </a:rPr>
                        <a:t>2.2e-16</a:t>
                      </a:r>
                      <a:endParaRPr lang="sk-SK" sz="1700" b="1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262847166"/>
                  </a:ext>
                </a:extLst>
              </a:tr>
              <a:tr h="33147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1700" kern="100">
                          <a:effectLst/>
                        </a:rPr>
                        <a:t>Labour productivity</a:t>
                      </a:r>
                      <a:endParaRPr lang="sk-SK" sz="17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1700" kern="100">
                          <a:effectLst/>
                        </a:rPr>
                        <a:t>≠&gt;</a:t>
                      </a:r>
                      <a:endParaRPr lang="sk-SK" sz="17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1700" kern="100">
                          <a:effectLst/>
                        </a:rPr>
                        <a:t>E-commerce</a:t>
                      </a:r>
                      <a:endParaRPr lang="sk-SK" sz="17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1700" kern="100" dirty="0">
                          <a:effectLst/>
                        </a:rPr>
                        <a:t>0.282</a:t>
                      </a:r>
                      <a:endParaRPr lang="sk-SK" sz="17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1700" kern="100" dirty="0">
                          <a:effectLst/>
                        </a:rPr>
                        <a:t>2.2e-16</a:t>
                      </a:r>
                      <a:endParaRPr lang="sk-SK" sz="17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808638796"/>
                  </a:ext>
                </a:extLst>
              </a:tr>
              <a:tr h="33147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1700" kern="100">
                          <a:effectLst/>
                        </a:rPr>
                        <a:t>E-commerce</a:t>
                      </a:r>
                      <a:endParaRPr lang="sk-SK" sz="17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1700" kern="100">
                          <a:effectLst/>
                        </a:rPr>
                        <a:t>≠&gt;</a:t>
                      </a:r>
                      <a:endParaRPr lang="sk-SK" sz="17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1700" kern="100">
                          <a:effectLst/>
                        </a:rPr>
                        <a:t>Labour productivity</a:t>
                      </a:r>
                      <a:endParaRPr lang="sk-SK" sz="17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1700" kern="100" dirty="0">
                          <a:effectLst/>
                        </a:rPr>
                        <a:t>0.1326</a:t>
                      </a:r>
                      <a:endParaRPr lang="sk-SK" sz="17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1700" kern="100" dirty="0">
                          <a:effectLst/>
                        </a:rPr>
                        <a:t>2.2e-16</a:t>
                      </a:r>
                      <a:endParaRPr lang="sk-SK" sz="17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021266419"/>
                  </a:ext>
                </a:extLst>
              </a:tr>
            </a:tbl>
          </a:graphicData>
        </a:graphic>
      </p:graphicFrame>
      <p:sp>
        <p:nvSpPr>
          <p:cNvPr id="7" name="BlokTextu 6">
            <a:extLst>
              <a:ext uri="{FF2B5EF4-FFF2-40B4-BE49-F238E27FC236}">
                <a16:creationId xmlns:a16="http://schemas.microsoft.com/office/drawing/2014/main" id="{B107EEE1-8FD9-5F97-6B13-A59B9162DD6A}"/>
              </a:ext>
            </a:extLst>
          </p:cNvPr>
          <p:cNvSpPr txBox="1"/>
          <p:nvPr/>
        </p:nvSpPr>
        <p:spPr>
          <a:xfrm>
            <a:off x="2285999" y="97468"/>
            <a:ext cx="4135583" cy="44627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GB" sz="2300" b="1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Results of Grager causality test</a:t>
            </a:r>
            <a:endParaRPr lang="sk-SK" sz="2300" b="1" dirty="0"/>
          </a:p>
        </p:txBody>
      </p:sp>
    </p:spTree>
    <p:extLst>
      <p:ext uri="{BB962C8B-B14F-4D97-AF65-F5344CB8AC3E}">
        <p14:creationId xmlns:p14="http://schemas.microsoft.com/office/powerpoint/2010/main" val="15040979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uľka 4">
            <a:extLst>
              <a:ext uri="{FF2B5EF4-FFF2-40B4-BE49-F238E27FC236}">
                <a16:creationId xmlns:a16="http://schemas.microsoft.com/office/drawing/2014/main" id="{4550E4A5-E506-3B52-E26A-6ECAA3AF76D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6506380"/>
              </p:ext>
            </p:extLst>
          </p:nvPr>
        </p:nvGraphicFramePr>
        <p:xfrm>
          <a:off x="162502" y="643716"/>
          <a:ext cx="8818996" cy="4267200"/>
        </p:xfrm>
        <a:graphic>
          <a:graphicData uri="http://schemas.openxmlformats.org/drawingml/2006/table">
            <a:tbl>
              <a:tblPr firstRow="1" firstCol="1" bandRow="1">
                <a:tableStyleId>{69C7853C-536D-4A76-A0AE-DD22124D55A5}</a:tableStyleId>
              </a:tblPr>
              <a:tblGrid>
                <a:gridCol w="2224233">
                  <a:extLst>
                    <a:ext uri="{9D8B030D-6E8A-4147-A177-3AD203B41FA5}">
                      <a16:colId xmlns:a16="http://schemas.microsoft.com/office/drawing/2014/main" val="2601331063"/>
                    </a:ext>
                  </a:extLst>
                </a:gridCol>
                <a:gridCol w="1316182">
                  <a:extLst>
                    <a:ext uri="{9D8B030D-6E8A-4147-A177-3AD203B41FA5}">
                      <a16:colId xmlns:a16="http://schemas.microsoft.com/office/drawing/2014/main" val="3930128017"/>
                    </a:ext>
                  </a:extLst>
                </a:gridCol>
                <a:gridCol w="1316182">
                  <a:extLst>
                    <a:ext uri="{9D8B030D-6E8A-4147-A177-3AD203B41FA5}">
                      <a16:colId xmlns:a16="http://schemas.microsoft.com/office/drawing/2014/main" val="2887624578"/>
                    </a:ext>
                  </a:extLst>
                </a:gridCol>
                <a:gridCol w="1302327">
                  <a:extLst>
                    <a:ext uri="{9D8B030D-6E8A-4147-A177-3AD203B41FA5}">
                      <a16:colId xmlns:a16="http://schemas.microsoft.com/office/drawing/2014/main" val="1131692864"/>
                    </a:ext>
                  </a:extLst>
                </a:gridCol>
                <a:gridCol w="1406237">
                  <a:extLst>
                    <a:ext uri="{9D8B030D-6E8A-4147-A177-3AD203B41FA5}">
                      <a16:colId xmlns:a16="http://schemas.microsoft.com/office/drawing/2014/main" val="2337148829"/>
                    </a:ext>
                  </a:extLst>
                </a:gridCol>
                <a:gridCol w="1253835">
                  <a:extLst>
                    <a:ext uri="{9D8B030D-6E8A-4147-A177-3AD203B41FA5}">
                      <a16:colId xmlns:a16="http://schemas.microsoft.com/office/drawing/2014/main" val="2047478789"/>
                    </a:ext>
                  </a:extLst>
                </a:gridCol>
              </a:tblGrid>
              <a:tr h="30480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1400" kern="100" dirty="0">
                          <a:effectLst/>
                        </a:rPr>
                        <a:t> </a:t>
                      </a:r>
                      <a:endParaRPr lang="sk-SK" sz="1400" kern="100" dirty="0">
                        <a:effectLst/>
                        <a:latin typeface="Amasis MT Pro Medium" panose="02040604050005020304" pitchFamily="18" charset="-18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1400" kern="100" dirty="0">
                          <a:effectLst/>
                        </a:rPr>
                        <a:t>Fixed-effects</a:t>
                      </a:r>
                      <a:r>
                        <a:rPr lang="sk-SK" sz="1400" kern="100" dirty="0">
                          <a:effectLst/>
                        </a:rPr>
                        <a:t> </a:t>
                      </a:r>
                      <a:r>
                        <a:rPr lang="en-GB" sz="1400" kern="100" dirty="0">
                          <a:effectLst/>
                        </a:rPr>
                        <a:t>1.</a:t>
                      </a:r>
                      <a:endParaRPr lang="sk-SK" sz="1400" kern="100" dirty="0">
                        <a:effectLst/>
                        <a:latin typeface="Amasis MT Pro Medium" panose="02040604050005020304" pitchFamily="18" charset="-18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1400" kern="100" dirty="0">
                          <a:effectLst/>
                        </a:rPr>
                        <a:t>Fixed-effects</a:t>
                      </a:r>
                      <a:r>
                        <a:rPr lang="sk-SK" sz="1400" kern="100" dirty="0">
                          <a:effectLst/>
                        </a:rPr>
                        <a:t> </a:t>
                      </a:r>
                      <a:r>
                        <a:rPr lang="en-GB" sz="1400" kern="100" dirty="0">
                          <a:effectLst/>
                        </a:rPr>
                        <a:t>2.</a:t>
                      </a:r>
                      <a:endParaRPr lang="sk-SK" sz="1400" kern="100" dirty="0">
                        <a:effectLst/>
                        <a:latin typeface="Amasis MT Pro Medium" panose="02040604050005020304" pitchFamily="18" charset="-18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1400" kern="100" dirty="0">
                          <a:effectLst/>
                        </a:rPr>
                        <a:t>Fixed-effects</a:t>
                      </a:r>
                      <a:r>
                        <a:rPr lang="sk-SK" sz="1400" kern="100" dirty="0">
                          <a:effectLst/>
                        </a:rPr>
                        <a:t> </a:t>
                      </a:r>
                      <a:r>
                        <a:rPr lang="en-GB" sz="1400" kern="100" dirty="0">
                          <a:effectLst/>
                        </a:rPr>
                        <a:t>3.</a:t>
                      </a:r>
                      <a:endParaRPr lang="sk-SK" sz="1400" kern="100" dirty="0">
                        <a:effectLst/>
                        <a:latin typeface="Amasis MT Pro Medium" panose="02040604050005020304" pitchFamily="18" charset="-18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1400" kern="100" dirty="0">
                          <a:effectLst/>
                        </a:rPr>
                        <a:t>GMM</a:t>
                      </a:r>
                      <a:r>
                        <a:rPr lang="sk-SK" sz="1400" kern="100" dirty="0">
                          <a:effectLst/>
                        </a:rPr>
                        <a:t> </a:t>
                      </a:r>
                      <a:r>
                        <a:rPr lang="en-GB" sz="1400" kern="100" dirty="0">
                          <a:effectLst/>
                        </a:rPr>
                        <a:t>4.</a:t>
                      </a:r>
                      <a:endParaRPr lang="sk-SK" sz="1400" kern="100" dirty="0">
                        <a:effectLst/>
                        <a:latin typeface="Amasis MT Pro Medium" panose="02040604050005020304" pitchFamily="18" charset="-18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1400" kern="100" dirty="0">
                          <a:effectLst/>
                        </a:rPr>
                        <a:t>GMM</a:t>
                      </a:r>
                      <a:r>
                        <a:rPr lang="sk-SK" sz="1400" kern="100" dirty="0">
                          <a:effectLst/>
                        </a:rPr>
                        <a:t> </a:t>
                      </a:r>
                      <a:r>
                        <a:rPr lang="en-GB" sz="1400" kern="100" dirty="0">
                          <a:effectLst/>
                        </a:rPr>
                        <a:t>5.</a:t>
                      </a:r>
                      <a:endParaRPr lang="sk-SK" sz="1400" kern="100" dirty="0">
                        <a:effectLst/>
                        <a:latin typeface="Amasis MT Pro Medium" panose="02040604050005020304" pitchFamily="18" charset="-18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/>
                </a:tc>
                <a:extLst>
                  <a:ext uri="{0D108BD9-81ED-4DB2-BD59-A6C34878D82A}">
                    <a16:rowId xmlns:a16="http://schemas.microsoft.com/office/drawing/2014/main" val="2675130911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1400" kern="100" dirty="0">
                          <a:effectLst/>
                        </a:rPr>
                        <a:t>General digital skills</a:t>
                      </a:r>
                      <a:endParaRPr lang="sk-SK" sz="1400" kern="100" dirty="0">
                        <a:effectLst/>
                        <a:latin typeface="Amasis MT Pro Medium" panose="02040604050005020304" pitchFamily="18" charset="-18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1400" b="1" kern="100" dirty="0">
                          <a:effectLst/>
                        </a:rPr>
                        <a:t>0.325***</a:t>
                      </a:r>
                      <a:endParaRPr lang="sk-SK" sz="1400" b="1" kern="100" dirty="0">
                        <a:effectLst/>
                      </a:endParaRPr>
                    </a:p>
                    <a:p>
                      <a:pPr algn="ctr">
                        <a:buNone/>
                      </a:pPr>
                      <a:r>
                        <a:rPr lang="en-GB" sz="1400" b="1" kern="100" dirty="0">
                          <a:effectLst/>
                        </a:rPr>
                        <a:t>(0.11)</a:t>
                      </a:r>
                      <a:endParaRPr lang="sk-SK" sz="1400" b="1" kern="100" dirty="0">
                        <a:effectLst/>
                        <a:latin typeface="Amasis MT Pro Medium" panose="02040604050005020304" pitchFamily="18" charset="-18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1400" b="1" kern="100" dirty="0">
                          <a:effectLst/>
                        </a:rPr>
                        <a:t>0.375***</a:t>
                      </a:r>
                      <a:endParaRPr lang="sk-SK" sz="1400" b="1" kern="100" dirty="0">
                        <a:effectLst/>
                      </a:endParaRPr>
                    </a:p>
                    <a:p>
                      <a:pPr algn="ctr">
                        <a:buNone/>
                      </a:pPr>
                      <a:r>
                        <a:rPr lang="en-GB" sz="1400" b="1" kern="100" dirty="0">
                          <a:effectLst/>
                        </a:rPr>
                        <a:t>(0.110)</a:t>
                      </a:r>
                      <a:endParaRPr lang="sk-SK" sz="1400" b="1" kern="100" dirty="0">
                        <a:effectLst/>
                        <a:latin typeface="Amasis MT Pro Medium" panose="02040604050005020304" pitchFamily="18" charset="-18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1400" b="1" kern="100" dirty="0">
                          <a:effectLst/>
                        </a:rPr>
                        <a:t>0.392***</a:t>
                      </a:r>
                      <a:endParaRPr lang="sk-SK" sz="1400" b="1" kern="100" dirty="0">
                        <a:effectLst/>
                      </a:endParaRPr>
                    </a:p>
                    <a:p>
                      <a:pPr algn="ctr">
                        <a:buNone/>
                      </a:pPr>
                      <a:r>
                        <a:rPr lang="en-GB" sz="1400" b="1" kern="100" dirty="0">
                          <a:effectLst/>
                        </a:rPr>
                        <a:t>(0.115)</a:t>
                      </a:r>
                      <a:endParaRPr lang="sk-SK" sz="1400" b="1" kern="100" dirty="0">
                        <a:effectLst/>
                        <a:latin typeface="Amasis MT Pro Medium" panose="02040604050005020304" pitchFamily="18" charset="-18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1400" b="1" kern="100" dirty="0">
                          <a:effectLst/>
                        </a:rPr>
                        <a:t>0.172**</a:t>
                      </a:r>
                      <a:endParaRPr lang="sk-SK" sz="1400" b="1" kern="100" dirty="0">
                        <a:effectLst/>
                      </a:endParaRPr>
                    </a:p>
                    <a:p>
                      <a:pPr algn="ctr">
                        <a:buNone/>
                      </a:pPr>
                      <a:r>
                        <a:rPr lang="en-GB" sz="1400" b="1" kern="100" dirty="0">
                          <a:effectLst/>
                        </a:rPr>
                        <a:t>(0.069)</a:t>
                      </a:r>
                      <a:endParaRPr lang="sk-SK" sz="1400" b="1" kern="100" dirty="0">
                        <a:effectLst/>
                        <a:latin typeface="Amasis MT Pro Medium" panose="02040604050005020304" pitchFamily="18" charset="-18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1400" b="1" kern="100" dirty="0">
                          <a:effectLst/>
                        </a:rPr>
                        <a:t>0.098***</a:t>
                      </a:r>
                      <a:endParaRPr lang="sk-SK" sz="1400" b="1" kern="100" dirty="0">
                        <a:effectLst/>
                      </a:endParaRPr>
                    </a:p>
                    <a:p>
                      <a:pPr algn="ctr">
                        <a:buNone/>
                      </a:pPr>
                      <a:r>
                        <a:rPr lang="en-GB" sz="1400" b="1" kern="100" dirty="0">
                          <a:effectLst/>
                        </a:rPr>
                        <a:t>(0.017)</a:t>
                      </a:r>
                      <a:endParaRPr lang="sk-SK" sz="1400" b="1" kern="100" dirty="0">
                        <a:effectLst/>
                        <a:latin typeface="Amasis MT Pro Medium" panose="02040604050005020304" pitchFamily="18" charset="-18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/>
                </a:tc>
                <a:extLst>
                  <a:ext uri="{0D108BD9-81ED-4DB2-BD59-A6C34878D82A}">
                    <a16:rowId xmlns:a16="http://schemas.microsoft.com/office/drawing/2014/main" val="3956345291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1400" kern="100" dirty="0">
                          <a:effectLst/>
                        </a:rPr>
                        <a:t>Advanced digital skills</a:t>
                      </a:r>
                      <a:endParaRPr lang="sk-SK" sz="1400" kern="100" dirty="0">
                        <a:effectLst/>
                        <a:latin typeface="Amasis MT Pro Medium" panose="02040604050005020304" pitchFamily="18" charset="-18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1400" kern="100">
                          <a:effectLst/>
                        </a:rPr>
                        <a:t> </a:t>
                      </a:r>
                      <a:endParaRPr lang="sk-SK" sz="1400" kern="100">
                        <a:effectLst/>
                        <a:latin typeface="Amasis MT Pro Medium" panose="02040604050005020304" pitchFamily="18" charset="-18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1400" kern="100">
                          <a:effectLst/>
                        </a:rPr>
                        <a:t>-0.752</a:t>
                      </a:r>
                      <a:endParaRPr lang="sk-SK" sz="1400" kern="100">
                        <a:effectLst/>
                      </a:endParaRPr>
                    </a:p>
                    <a:p>
                      <a:pPr algn="ctr">
                        <a:buNone/>
                      </a:pPr>
                      <a:r>
                        <a:rPr lang="en-GB" sz="1400" kern="100">
                          <a:effectLst/>
                        </a:rPr>
                        <a:t>(0.497)</a:t>
                      </a:r>
                      <a:endParaRPr lang="sk-SK" sz="1400" kern="100">
                        <a:effectLst/>
                        <a:latin typeface="Amasis MT Pro Medium" panose="02040604050005020304" pitchFamily="18" charset="-18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1400" kern="100" dirty="0">
                          <a:effectLst/>
                        </a:rPr>
                        <a:t>-0.661</a:t>
                      </a:r>
                      <a:endParaRPr lang="sk-SK" sz="1400" kern="100" dirty="0">
                        <a:effectLst/>
                      </a:endParaRPr>
                    </a:p>
                    <a:p>
                      <a:pPr algn="ctr">
                        <a:buNone/>
                      </a:pPr>
                      <a:r>
                        <a:rPr lang="en-GB" sz="1400" kern="100" dirty="0">
                          <a:effectLst/>
                        </a:rPr>
                        <a:t>(0.465)</a:t>
                      </a:r>
                      <a:endParaRPr lang="sk-SK" sz="1400" kern="100" dirty="0">
                        <a:effectLst/>
                        <a:latin typeface="Amasis MT Pro Medium" panose="02040604050005020304" pitchFamily="18" charset="-18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1400" kern="100">
                          <a:effectLst/>
                        </a:rPr>
                        <a:t>-1.237</a:t>
                      </a:r>
                      <a:endParaRPr lang="sk-SK" sz="1400" kern="100">
                        <a:effectLst/>
                      </a:endParaRPr>
                    </a:p>
                    <a:p>
                      <a:pPr algn="ctr">
                        <a:buNone/>
                      </a:pPr>
                      <a:r>
                        <a:rPr lang="en-GB" sz="1400" kern="100">
                          <a:effectLst/>
                        </a:rPr>
                        <a:t>(0.983)</a:t>
                      </a:r>
                      <a:endParaRPr lang="sk-SK" sz="1400" kern="100">
                        <a:effectLst/>
                        <a:latin typeface="Amasis MT Pro Medium" panose="02040604050005020304" pitchFamily="18" charset="-18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1400" kern="100">
                          <a:effectLst/>
                        </a:rPr>
                        <a:t> </a:t>
                      </a:r>
                      <a:endParaRPr lang="sk-SK" sz="1400" kern="100">
                        <a:effectLst/>
                        <a:latin typeface="Amasis MT Pro Medium" panose="02040604050005020304" pitchFamily="18" charset="-18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/>
                </a:tc>
                <a:extLst>
                  <a:ext uri="{0D108BD9-81ED-4DB2-BD59-A6C34878D82A}">
                    <a16:rowId xmlns:a16="http://schemas.microsoft.com/office/drawing/2014/main" val="2418446275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1400" kern="100">
                          <a:effectLst/>
                        </a:rPr>
                        <a:t>Digital technology</a:t>
                      </a:r>
                      <a:endParaRPr lang="sk-SK" sz="1400" kern="100">
                        <a:effectLst/>
                        <a:latin typeface="Amasis MT Pro Medium" panose="02040604050005020304" pitchFamily="18" charset="-18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1400" kern="100">
                          <a:effectLst/>
                        </a:rPr>
                        <a:t> </a:t>
                      </a:r>
                      <a:endParaRPr lang="sk-SK" sz="1400" kern="100">
                        <a:effectLst/>
                        <a:latin typeface="Amasis MT Pro Medium" panose="02040604050005020304" pitchFamily="18" charset="-18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1400" kern="100">
                          <a:effectLst/>
                        </a:rPr>
                        <a:t>-0.122</a:t>
                      </a:r>
                      <a:endParaRPr lang="sk-SK" sz="1400" kern="100">
                        <a:effectLst/>
                      </a:endParaRPr>
                    </a:p>
                    <a:p>
                      <a:pPr algn="ctr">
                        <a:buNone/>
                      </a:pPr>
                      <a:r>
                        <a:rPr lang="en-GB" sz="1400" kern="100">
                          <a:effectLst/>
                        </a:rPr>
                        <a:t>(0.079)</a:t>
                      </a:r>
                      <a:endParaRPr lang="sk-SK" sz="1400" kern="100">
                        <a:effectLst/>
                        <a:latin typeface="Amasis MT Pro Medium" panose="02040604050005020304" pitchFamily="18" charset="-18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1400" kern="100">
                          <a:effectLst/>
                        </a:rPr>
                        <a:t>-0.119</a:t>
                      </a:r>
                      <a:endParaRPr lang="sk-SK" sz="1400" kern="100">
                        <a:effectLst/>
                      </a:endParaRPr>
                    </a:p>
                    <a:p>
                      <a:pPr algn="ctr">
                        <a:buNone/>
                      </a:pPr>
                      <a:r>
                        <a:rPr lang="en-GB" sz="1400" kern="100">
                          <a:effectLst/>
                        </a:rPr>
                        <a:t>(0.079)</a:t>
                      </a:r>
                      <a:endParaRPr lang="sk-SK" sz="1400" kern="100">
                        <a:effectLst/>
                        <a:latin typeface="Amasis MT Pro Medium" panose="02040604050005020304" pitchFamily="18" charset="-18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1400" kern="100" dirty="0">
                          <a:effectLst/>
                        </a:rPr>
                        <a:t>-0.071</a:t>
                      </a:r>
                      <a:endParaRPr lang="sk-SK" sz="1400" kern="100" dirty="0">
                        <a:effectLst/>
                      </a:endParaRPr>
                    </a:p>
                    <a:p>
                      <a:pPr algn="ctr">
                        <a:buNone/>
                      </a:pPr>
                      <a:r>
                        <a:rPr lang="en-GB" sz="1400" kern="100" dirty="0">
                          <a:effectLst/>
                        </a:rPr>
                        <a:t>(0.169)</a:t>
                      </a:r>
                      <a:endParaRPr lang="sk-SK" sz="1400" kern="100" dirty="0">
                        <a:effectLst/>
                        <a:latin typeface="Amasis MT Pro Medium" panose="02040604050005020304" pitchFamily="18" charset="-18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1400" kern="100">
                          <a:effectLst/>
                        </a:rPr>
                        <a:t> </a:t>
                      </a:r>
                      <a:endParaRPr lang="sk-SK" sz="1400" kern="100">
                        <a:effectLst/>
                        <a:latin typeface="Amasis MT Pro Medium" panose="02040604050005020304" pitchFamily="18" charset="-18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/>
                </a:tc>
                <a:extLst>
                  <a:ext uri="{0D108BD9-81ED-4DB2-BD59-A6C34878D82A}">
                    <a16:rowId xmlns:a16="http://schemas.microsoft.com/office/drawing/2014/main" val="2630863197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1400" kern="100">
                          <a:effectLst/>
                        </a:rPr>
                        <a:t>E-commerce</a:t>
                      </a:r>
                      <a:endParaRPr lang="sk-SK" sz="1400" kern="100">
                        <a:effectLst/>
                        <a:latin typeface="Amasis MT Pro Medium" panose="02040604050005020304" pitchFamily="18" charset="-18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1400" kern="100">
                          <a:effectLst/>
                        </a:rPr>
                        <a:t>-4.733</a:t>
                      </a:r>
                      <a:endParaRPr lang="sk-SK" sz="1400" kern="100">
                        <a:effectLst/>
                      </a:endParaRPr>
                    </a:p>
                    <a:p>
                      <a:pPr algn="ctr">
                        <a:buNone/>
                      </a:pPr>
                      <a:r>
                        <a:rPr lang="en-GB" sz="1400" kern="100">
                          <a:effectLst/>
                        </a:rPr>
                        <a:t>(3.11)</a:t>
                      </a:r>
                      <a:endParaRPr lang="sk-SK" sz="1400" kern="100">
                        <a:effectLst/>
                        <a:latin typeface="Amasis MT Pro Medium" panose="02040604050005020304" pitchFamily="18" charset="-18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1400" kern="100">
                          <a:effectLst/>
                        </a:rPr>
                        <a:t>-0.121</a:t>
                      </a:r>
                      <a:endParaRPr lang="sk-SK" sz="1400" kern="100">
                        <a:effectLst/>
                      </a:endParaRPr>
                    </a:p>
                    <a:p>
                      <a:pPr algn="ctr">
                        <a:buNone/>
                      </a:pPr>
                      <a:r>
                        <a:rPr lang="en-GB" sz="1400" kern="100">
                          <a:effectLst/>
                        </a:rPr>
                        <a:t>(0.297)</a:t>
                      </a:r>
                      <a:endParaRPr lang="sk-SK" sz="1400" kern="100">
                        <a:effectLst/>
                        <a:latin typeface="Amasis MT Pro Medium" panose="02040604050005020304" pitchFamily="18" charset="-18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1400" kern="100" dirty="0">
                          <a:effectLst/>
                        </a:rPr>
                        <a:t>-0.107</a:t>
                      </a:r>
                      <a:endParaRPr lang="sk-SK" sz="1400" kern="100" dirty="0">
                        <a:effectLst/>
                      </a:endParaRPr>
                    </a:p>
                    <a:p>
                      <a:pPr algn="ctr">
                        <a:buNone/>
                      </a:pPr>
                      <a:r>
                        <a:rPr lang="en-GB" sz="1400" kern="100" dirty="0">
                          <a:effectLst/>
                        </a:rPr>
                        <a:t>(0.292)</a:t>
                      </a:r>
                      <a:endParaRPr lang="sk-SK" sz="1400" kern="100" dirty="0">
                        <a:effectLst/>
                        <a:latin typeface="Amasis MT Pro Medium" panose="02040604050005020304" pitchFamily="18" charset="-18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1400" kern="100">
                          <a:effectLst/>
                        </a:rPr>
                        <a:t>-0.072</a:t>
                      </a:r>
                      <a:endParaRPr lang="sk-SK" sz="1400" kern="100">
                        <a:effectLst/>
                      </a:endParaRPr>
                    </a:p>
                    <a:p>
                      <a:pPr algn="ctr">
                        <a:buNone/>
                      </a:pPr>
                      <a:r>
                        <a:rPr lang="en-GB" sz="1400" kern="100">
                          <a:effectLst/>
                        </a:rPr>
                        <a:t>(0.170)</a:t>
                      </a:r>
                      <a:endParaRPr lang="sk-SK" sz="1400" kern="100">
                        <a:effectLst/>
                        <a:latin typeface="Amasis MT Pro Medium" panose="02040604050005020304" pitchFamily="18" charset="-18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1400" kern="100">
                          <a:effectLst/>
                        </a:rPr>
                        <a:t>-0.019</a:t>
                      </a:r>
                      <a:endParaRPr lang="sk-SK" sz="1400" kern="100">
                        <a:effectLst/>
                      </a:endParaRPr>
                    </a:p>
                    <a:p>
                      <a:pPr algn="ctr">
                        <a:buNone/>
                      </a:pPr>
                      <a:r>
                        <a:rPr lang="en-GB" sz="1400" kern="100">
                          <a:effectLst/>
                        </a:rPr>
                        <a:t>(0.059)</a:t>
                      </a:r>
                      <a:endParaRPr lang="sk-SK" sz="1400" kern="100">
                        <a:effectLst/>
                        <a:latin typeface="Amasis MT Pro Medium" panose="02040604050005020304" pitchFamily="18" charset="-18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/>
                </a:tc>
                <a:extLst>
                  <a:ext uri="{0D108BD9-81ED-4DB2-BD59-A6C34878D82A}">
                    <a16:rowId xmlns:a16="http://schemas.microsoft.com/office/drawing/2014/main" val="3076870043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1400" kern="100">
                          <a:effectLst/>
                        </a:rPr>
                        <a:t>R&amp;D exp.</a:t>
                      </a:r>
                      <a:endParaRPr lang="sk-SK" sz="1400" kern="100">
                        <a:effectLst/>
                        <a:latin typeface="Amasis MT Pro Medium" panose="02040604050005020304" pitchFamily="18" charset="-18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1400" kern="100">
                          <a:effectLst/>
                        </a:rPr>
                        <a:t>-0.260</a:t>
                      </a:r>
                      <a:endParaRPr lang="sk-SK" sz="1400" kern="100">
                        <a:effectLst/>
                      </a:endParaRPr>
                    </a:p>
                    <a:p>
                      <a:pPr algn="ctr">
                        <a:buNone/>
                      </a:pPr>
                      <a:r>
                        <a:rPr lang="en-GB" sz="1400" kern="100">
                          <a:effectLst/>
                        </a:rPr>
                        <a:t>(0.277)</a:t>
                      </a:r>
                      <a:endParaRPr lang="sk-SK" sz="1400" kern="100">
                        <a:effectLst/>
                        <a:latin typeface="Amasis MT Pro Medium" panose="02040604050005020304" pitchFamily="18" charset="-18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1400" kern="100">
                          <a:effectLst/>
                        </a:rPr>
                        <a:t> </a:t>
                      </a:r>
                      <a:endParaRPr lang="sk-SK" sz="1400" kern="100">
                        <a:effectLst/>
                        <a:latin typeface="Amasis MT Pro Medium" panose="02040604050005020304" pitchFamily="18" charset="-18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1400" kern="100" dirty="0">
                          <a:effectLst/>
                        </a:rPr>
                        <a:t>-3.245</a:t>
                      </a:r>
                      <a:endParaRPr lang="sk-SK" sz="1400" kern="100" dirty="0">
                        <a:effectLst/>
                      </a:endParaRPr>
                    </a:p>
                    <a:p>
                      <a:pPr algn="ctr">
                        <a:buNone/>
                      </a:pPr>
                      <a:r>
                        <a:rPr lang="en-GB" sz="1400" kern="100" dirty="0">
                          <a:effectLst/>
                        </a:rPr>
                        <a:t>(2.768)</a:t>
                      </a:r>
                      <a:endParaRPr lang="sk-SK" sz="1400" kern="100" dirty="0">
                        <a:effectLst/>
                        <a:latin typeface="Amasis MT Pro Medium" panose="02040604050005020304" pitchFamily="18" charset="-18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1400" kern="100">
                          <a:effectLst/>
                        </a:rPr>
                        <a:t>-0.829</a:t>
                      </a:r>
                      <a:endParaRPr lang="sk-SK" sz="1400" kern="100">
                        <a:effectLst/>
                      </a:endParaRPr>
                    </a:p>
                    <a:p>
                      <a:pPr algn="ctr">
                        <a:buNone/>
                      </a:pPr>
                      <a:r>
                        <a:rPr lang="en-GB" sz="1400" kern="100">
                          <a:effectLst/>
                        </a:rPr>
                        <a:t>(3.761)</a:t>
                      </a:r>
                      <a:endParaRPr lang="sk-SK" sz="1400" kern="100">
                        <a:effectLst/>
                        <a:latin typeface="Amasis MT Pro Medium" panose="02040604050005020304" pitchFamily="18" charset="-18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1400" kern="100" dirty="0">
                          <a:effectLst/>
                        </a:rPr>
                        <a:t>1.724</a:t>
                      </a:r>
                      <a:endParaRPr lang="sk-SK" sz="1400" kern="100" dirty="0">
                        <a:effectLst/>
                      </a:endParaRPr>
                    </a:p>
                    <a:p>
                      <a:pPr algn="ctr">
                        <a:buNone/>
                      </a:pPr>
                      <a:r>
                        <a:rPr lang="en-GB" sz="1400" kern="100" dirty="0">
                          <a:effectLst/>
                        </a:rPr>
                        <a:t>(2.97)</a:t>
                      </a:r>
                      <a:endParaRPr lang="sk-SK" sz="1400" kern="100" dirty="0">
                        <a:effectLst/>
                        <a:latin typeface="Amasis MT Pro Medium" panose="02040604050005020304" pitchFamily="18" charset="-18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/>
                </a:tc>
                <a:extLst>
                  <a:ext uri="{0D108BD9-81ED-4DB2-BD59-A6C34878D82A}">
                    <a16:rowId xmlns:a16="http://schemas.microsoft.com/office/drawing/2014/main" val="1808944825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1400" kern="100" dirty="0">
                          <a:effectLst/>
                        </a:rPr>
                        <a:t>Labour productivity (-1) (lag=1)</a:t>
                      </a:r>
                      <a:endParaRPr lang="sk-SK" sz="1400" kern="100" dirty="0">
                        <a:effectLst/>
                        <a:latin typeface="Amasis MT Pro Medium" panose="02040604050005020304" pitchFamily="18" charset="-18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1400" kern="100">
                          <a:effectLst/>
                        </a:rPr>
                        <a:t> </a:t>
                      </a:r>
                      <a:endParaRPr lang="sk-SK" sz="1400" kern="100">
                        <a:effectLst/>
                        <a:latin typeface="Amasis MT Pro Medium" panose="02040604050005020304" pitchFamily="18" charset="-18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1400" kern="100">
                          <a:effectLst/>
                        </a:rPr>
                        <a:t> </a:t>
                      </a:r>
                      <a:endParaRPr lang="sk-SK" sz="1400" kern="100">
                        <a:effectLst/>
                        <a:latin typeface="Amasis MT Pro Medium" panose="02040604050005020304" pitchFamily="18" charset="-18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1400" kern="100">
                          <a:effectLst/>
                        </a:rPr>
                        <a:t> </a:t>
                      </a:r>
                      <a:endParaRPr lang="sk-SK" sz="1400" kern="100">
                        <a:effectLst/>
                        <a:latin typeface="Amasis MT Pro Medium" panose="02040604050005020304" pitchFamily="18" charset="-18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1400" kern="100" dirty="0">
                          <a:effectLst/>
                        </a:rPr>
                        <a:t>0.382***</a:t>
                      </a:r>
                      <a:endParaRPr lang="sk-SK" sz="1400" kern="100" dirty="0">
                        <a:effectLst/>
                      </a:endParaRPr>
                    </a:p>
                    <a:p>
                      <a:pPr algn="ctr">
                        <a:buNone/>
                      </a:pPr>
                      <a:r>
                        <a:rPr lang="en-GB" sz="1400" kern="100" dirty="0">
                          <a:effectLst/>
                        </a:rPr>
                        <a:t>(0.069)</a:t>
                      </a:r>
                      <a:endParaRPr lang="sk-SK" sz="1400" kern="100" dirty="0">
                        <a:effectLst/>
                        <a:latin typeface="Amasis MT Pro Medium" panose="02040604050005020304" pitchFamily="18" charset="-18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1400" kern="100" dirty="0">
                          <a:effectLst/>
                        </a:rPr>
                        <a:t>0.284***</a:t>
                      </a:r>
                      <a:endParaRPr lang="sk-SK" sz="1400" kern="100" dirty="0">
                        <a:effectLst/>
                      </a:endParaRPr>
                    </a:p>
                    <a:p>
                      <a:pPr algn="ctr">
                        <a:buNone/>
                      </a:pPr>
                      <a:r>
                        <a:rPr lang="en-GB" sz="1400" kern="100" dirty="0">
                          <a:effectLst/>
                        </a:rPr>
                        <a:t>(0.035)</a:t>
                      </a:r>
                      <a:endParaRPr lang="sk-SK" sz="1400" kern="100" dirty="0">
                        <a:effectLst/>
                        <a:latin typeface="Amasis MT Pro Medium" panose="02040604050005020304" pitchFamily="18" charset="-18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/>
                </a:tc>
                <a:extLst>
                  <a:ext uri="{0D108BD9-81ED-4DB2-BD59-A6C34878D82A}">
                    <a16:rowId xmlns:a16="http://schemas.microsoft.com/office/drawing/2014/main" val="1069804034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1400" kern="100" dirty="0">
                          <a:effectLst/>
                        </a:rPr>
                        <a:t>C</a:t>
                      </a:r>
                      <a:r>
                        <a:rPr lang="sk-SK" sz="1400" kern="100" dirty="0">
                          <a:effectLst/>
                        </a:rPr>
                        <a:t> </a:t>
                      </a:r>
                      <a:r>
                        <a:rPr lang="en-GB" sz="1400" kern="100" dirty="0">
                          <a:effectLst/>
                        </a:rPr>
                        <a:t>(Fixed effects)</a:t>
                      </a:r>
                      <a:endParaRPr lang="sk-SK" sz="1400" kern="100" dirty="0">
                        <a:effectLst/>
                        <a:latin typeface="Amasis MT Pro Medium" panose="02040604050005020304" pitchFamily="18" charset="-18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1400" kern="100">
                          <a:effectLst/>
                        </a:rPr>
                        <a:t>89.57***</a:t>
                      </a:r>
                      <a:endParaRPr lang="sk-SK" sz="1400" kern="100">
                        <a:effectLst/>
                      </a:endParaRPr>
                    </a:p>
                    <a:p>
                      <a:pPr algn="ctr">
                        <a:buNone/>
                      </a:pPr>
                      <a:r>
                        <a:rPr lang="en-GB" sz="1400" kern="100">
                          <a:effectLst/>
                        </a:rPr>
                        <a:t>(2.863)</a:t>
                      </a:r>
                      <a:endParaRPr lang="sk-SK" sz="1400" kern="100">
                        <a:effectLst/>
                        <a:latin typeface="Amasis MT Pro Medium" panose="02040604050005020304" pitchFamily="18" charset="-18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1400" kern="100">
                          <a:effectLst/>
                        </a:rPr>
                        <a:t>89.82***</a:t>
                      </a:r>
                      <a:endParaRPr lang="sk-SK" sz="1400" kern="100">
                        <a:effectLst/>
                      </a:endParaRPr>
                    </a:p>
                    <a:p>
                      <a:pPr algn="ctr">
                        <a:buNone/>
                      </a:pPr>
                      <a:r>
                        <a:rPr lang="en-GB" sz="1400" kern="100">
                          <a:effectLst/>
                        </a:rPr>
                        <a:t>(3.42)</a:t>
                      </a:r>
                      <a:endParaRPr lang="sk-SK" sz="1400" kern="100">
                        <a:effectLst/>
                        <a:latin typeface="Amasis MT Pro Medium" panose="02040604050005020304" pitchFamily="18" charset="-18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1400" kern="100">
                          <a:effectLst/>
                        </a:rPr>
                        <a:t>93.05***</a:t>
                      </a:r>
                      <a:endParaRPr lang="sk-SK" sz="1400" kern="100">
                        <a:effectLst/>
                      </a:endParaRPr>
                    </a:p>
                    <a:p>
                      <a:pPr algn="ctr">
                        <a:buNone/>
                      </a:pPr>
                      <a:r>
                        <a:rPr lang="en-GB" sz="1400" kern="100">
                          <a:effectLst/>
                        </a:rPr>
                        <a:t>(4.365)</a:t>
                      </a:r>
                      <a:endParaRPr lang="sk-SK" sz="1400" kern="100">
                        <a:effectLst/>
                        <a:latin typeface="Amasis MT Pro Medium" panose="02040604050005020304" pitchFamily="18" charset="-18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1400" kern="100">
                          <a:effectLst/>
                        </a:rPr>
                        <a:t> </a:t>
                      </a:r>
                      <a:endParaRPr lang="sk-SK" sz="1400" kern="100">
                        <a:effectLst/>
                        <a:latin typeface="Amasis MT Pro Medium" panose="02040604050005020304" pitchFamily="18" charset="-18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1400" kern="100" dirty="0">
                          <a:effectLst/>
                        </a:rPr>
                        <a:t> </a:t>
                      </a:r>
                      <a:endParaRPr lang="sk-SK" sz="1400" kern="100" dirty="0">
                        <a:effectLst/>
                        <a:latin typeface="Amasis MT Pro Medium" panose="02040604050005020304" pitchFamily="18" charset="-18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/>
                </a:tc>
                <a:extLst>
                  <a:ext uri="{0D108BD9-81ED-4DB2-BD59-A6C34878D82A}">
                    <a16:rowId xmlns:a16="http://schemas.microsoft.com/office/drawing/2014/main" val="3826862637"/>
                  </a:ext>
                </a:extLst>
              </a:tr>
              <a:tr h="20447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1400" kern="100">
                          <a:effectLst/>
                        </a:rPr>
                        <a:t>Observations</a:t>
                      </a:r>
                      <a:endParaRPr lang="sk-SK" sz="1400" kern="100">
                        <a:effectLst/>
                        <a:latin typeface="Amasis MT Pro Medium" panose="02040604050005020304" pitchFamily="18" charset="-18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1400" kern="100">
                          <a:effectLst/>
                        </a:rPr>
                        <a:t>200</a:t>
                      </a:r>
                      <a:endParaRPr lang="sk-SK" sz="1400" kern="100">
                        <a:effectLst/>
                        <a:latin typeface="Amasis MT Pro Medium" panose="02040604050005020304" pitchFamily="18" charset="-18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1400" kern="100">
                          <a:effectLst/>
                        </a:rPr>
                        <a:t>200</a:t>
                      </a:r>
                      <a:endParaRPr lang="sk-SK" sz="1400" kern="100">
                        <a:effectLst/>
                        <a:latin typeface="Amasis MT Pro Medium" panose="02040604050005020304" pitchFamily="18" charset="-18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1400" kern="100">
                          <a:effectLst/>
                        </a:rPr>
                        <a:t>200</a:t>
                      </a:r>
                      <a:endParaRPr lang="sk-SK" sz="1400" kern="100">
                        <a:effectLst/>
                        <a:latin typeface="Amasis MT Pro Medium" panose="02040604050005020304" pitchFamily="18" charset="-18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1400" kern="100">
                          <a:effectLst/>
                        </a:rPr>
                        <a:t>150</a:t>
                      </a:r>
                      <a:endParaRPr lang="sk-SK" sz="1400" kern="100">
                        <a:effectLst/>
                        <a:latin typeface="Amasis MT Pro Medium" panose="02040604050005020304" pitchFamily="18" charset="-18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1400" kern="100" dirty="0">
                          <a:effectLst/>
                        </a:rPr>
                        <a:t>150</a:t>
                      </a:r>
                      <a:endParaRPr lang="sk-SK" sz="1400" kern="100" dirty="0">
                        <a:effectLst/>
                        <a:latin typeface="Amasis MT Pro Medium" panose="02040604050005020304" pitchFamily="18" charset="-18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/>
                </a:tc>
                <a:extLst>
                  <a:ext uri="{0D108BD9-81ED-4DB2-BD59-A6C34878D82A}">
                    <a16:rowId xmlns:a16="http://schemas.microsoft.com/office/drawing/2014/main" val="1367359602"/>
                  </a:ext>
                </a:extLst>
              </a:tr>
              <a:tr h="20447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1400" kern="100">
                          <a:effectLst/>
                        </a:rPr>
                        <a:t>R2</a:t>
                      </a:r>
                      <a:endParaRPr lang="sk-SK" sz="1400" kern="100">
                        <a:effectLst/>
                        <a:latin typeface="Amasis MT Pro Medium" panose="02040604050005020304" pitchFamily="18" charset="-18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1400" kern="100">
                          <a:effectLst/>
                        </a:rPr>
                        <a:t>0.988</a:t>
                      </a:r>
                      <a:endParaRPr lang="sk-SK" sz="1400" kern="100">
                        <a:effectLst/>
                        <a:latin typeface="Amasis MT Pro Medium" panose="02040604050005020304" pitchFamily="18" charset="-18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1400" kern="100">
                          <a:effectLst/>
                        </a:rPr>
                        <a:t>0.988</a:t>
                      </a:r>
                      <a:endParaRPr lang="sk-SK" sz="1400" kern="100">
                        <a:effectLst/>
                        <a:latin typeface="Amasis MT Pro Medium" panose="02040604050005020304" pitchFamily="18" charset="-18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1400" kern="100">
                          <a:effectLst/>
                        </a:rPr>
                        <a:t>0.989</a:t>
                      </a:r>
                      <a:endParaRPr lang="sk-SK" sz="1400" kern="100">
                        <a:effectLst/>
                        <a:latin typeface="Amasis MT Pro Medium" panose="02040604050005020304" pitchFamily="18" charset="-18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1400" kern="100">
                          <a:effectLst/>
                        </a:rPr>
                        <a:t> </a:t>
                      </a:r>
                      <a:endParaRPr lang="sk-SK" sz="1400" kern="100">
                        <a:effectLst/>
                        <a:latin typeface="Amasis MT Pro Medium" panose="02040604050005020304" pitchFamily="18" charset="-18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1400" kern="100" dirty="0">
                          <a:effectLst/>
                        </a:rPr>
                        <a:t> </a:t>
                      </a:r>
                      <a:endParaRPr lang="sk-SK" sz="1400" kern="100" dirty="0">
                        <a:effectLst/>
                        <a:latin typeface="Amasis MT Pro Medium" panose="02040604050005020304" pitchFamily="18" charset="-18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/>
                </a:tc>
                <a:extLst>
                  <a:ext uri="{0D108BD9-81ED-4DB2-BD59-A6C34878D82A}">
                    <a16:rowId xmlns:a16="http://schemas.microsoft.com/office/drawing/2014/main" val="2240159340"/>
                  </a:ext>
                </a:extLst>
              </a:tr>
              <a:tr h="20447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1400" kern="100">
                          <a:effectLst/>
                        </a:rPr>
                        <a:t>F-stat</a:t>
                      </a:r>
                      <a:endParaRPr lang="sk-SK" sz="1400" kern="100">
                        <a:effectLst/>
                        <a:latin typeface="Amasis MT Pro Medium" panose="02040604050005020304" pitchFamily="18" charset="-18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1400" kern="100">
                          <a:effectLst/>
                        </a:rPr>
                        <a:t>525.9***</a:t>
                      </a:r>
                      <a:endParaRPr lang="sk-SK" sz="1400" kern="100">
                        <a:effectLst/>
                        <a:latin typeface="Amasis MT Pro Medium" panose="02040604050005020304" pitchFamily="18" charset="-18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1400" kern="100">
                          <a:effectLst/>
                        </a:rPr>
                        <a:t>521.4***</a:t>
                      </a:r>
                      <a:endParaRPr lang="sk-SK" sz="1400" kern="100">
                        <a:effectLst/>
                        <a:latin typeface="Amasis MT Pro Medium" panose="02040604050005020304" pitchFamily="18" charset="-18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1400" kern="100">
                          <a:effectLst/>
                        </a:rPr>
                        <a:t>50.93***</a:t>
                      </a:r>
                      <a:endParaRPr lang="sk-SK" sz="1400" kern="100">
                        <a:effectLst/>
                        <a:latin typeface="Amasis MT Pro Medium" panose="02040604050005020304" pitchFamily="18" charset="-18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1400" kern="100">
                          <a:effectLst/>
                        </a:rPr>
                        <a:t> </a:t>
                      </a:r>
                      <a:endParaRPr lang="sk-SK" sz="1400" kern="100">
                        <a:effectLst/>
                        <a:latin typeface="Amasis MT Pro Medium" panose="02040604050005020304" pitchFamily="18" charset="-18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1400" kern="100" dirty="0">
                          <a:effectLst/>
                        </a:rPr>
                        <a:t> </a:t>
                      </a:r>
                      <a:endParaRPr lang="sk-SK" sz="1400" kern="100" dirty="0">
                        <a:effectLst/>
                        <a:latin typeface="Amasis MT Pro Medium" panose="02040604050005020304" pitchFamily="18" charset="-18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/>
                </a:tc>
                <a:extLst>
                  <a:ext uri="{0D108BD9-81ED-4DB2-BD59-A6C34878D82A}">
                    <a16:rowId xmlns:a16="http://schemas.microsoft.com/office/drawing/2014/main" val="1146759798"/>
                  </a:ext>
                </a:extLst>
              </a:tr>
              <a:tr h="20447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1400" kern="100">
                          <a:effectLst/>
                        </a:rPr>
                        <a:t>J-statistic</a:t>
                      </a:r>
                      <a:endParaRPr lang="sk-SK" sz="1400" kern="100">
                        <a:effectLst/>
                        <a:latin typeface="Amasis MT Pro Medium" panose="02040604050005020304" pitchFamily="18" charset="-18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1400" kern="100">
                          <a:effectLst/>
                        </a:rPr>
                        <a:t> </a:t>
                      </a:r>
                      <a:endParaRPr lang="sk-SK" sz="1400" kern="100">
                        <a:effectLst/>
                        <a:latin typeface="Amasis MT Pro Medium" panose="02040604050005020304" pitchFamily="18" charset="-18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1400" kern="100">
                          <a:effectLst/>
                        </a:rPr>
                        <a:t> </a:t>
                      </a:r>
                      <a:endParaRPr lang="sk-SK" sz="1400" kern="100">
                        <a:effectLst/>
                        <a:latin typeface="Amasis MT Pro Medium" panose="02040604050005020304" pitchFamily="18" charset="-18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1400" kern="100">
                          <a:effectLst/>
                        </a:rPr>
                        <a:t> </a:t>
                      </a:r>
                      <a:endParaRPr lang="sk-SK" sz="1400" kern="100">
                        <a:effectLst/>
                        <a:latin typeface="Amasis MT Pro Medium" panose="02040604050005020304" pitchFamily="18" charset="-18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1400" kern="100">
                          <a:effectLst/>
                        </a:rPr>
                        <a:t>11.935</a:t>
                      </a:r>
                      <a:endParaRPr lang="sk-SK" sz="1400" kern="100">
                        <a:effectLst/>
                        <a:latin typeface="Amasis MT Pro Medium" panose="02040604050005020304" pitchFamily="18" charset="-18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1400" kern="100" dirty="0">
                          <a:effectLst/>
                        </a:rPr>
                        <a:t>13.26</a:t>
                      </a:r>
                      <a:endParaRPr lang="sk-SK" sz="1400" kern="100" dirty="0">
                        <a:effectLst/>
                        <a:latin typeface="Amasis MT Pro Medium" panose="02040604050005020304" pitchFamily="18" charset="-18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/>
                </a:tc>
                <a:extLst>
                  <a:ext uri="{0D108BD9-81ED-4DB2-BD59-A6C34878D82A}">
                    <a16:rowId xmlns:a16="http://schemas.microsoft.com/office/drawing/2014/main" val="2152866146"/>
                  </a:ext>
                </a:extLst>
              </a:tr>
            </a:tbl>
          </a:graphicData>
        </a:graphic>
      </p:graphicFrame>
      <p:sp>
        <p:nvSpPr>
          <p:cNvPr id="8" name="BlokTextu 7">
            <a:extLst>
              <a:ext uri="{FF2B5EF4-FFF2-40B4-BE49-F238E27FC236}">
                <a16:creationId xmlns:a16="http://schemas.microsoft.com/office/drawing/2014/main" id="{97BAB417-C724-7673-7CF3-07DAEA382A44}"/>
              </a:ext>
            </a:extLst>
          </p:cNvPr>
          <p:cNvSpPr txBox="1"/>
          <p:nvPr/>
        </p:nvSpPr>
        <p:spPr>
          <a:xfrm>
            <a:off x="796637" y="123030"/>
            <a:ext cx="7793182" cy="38536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indent="449580" algn="just">
              <a:lnSpc>
                <a:spcPct val="115000"/>
              </a:lnSpc>
              <a:spcBef>
                <a:spcPts val="1200"/>
              </a:spcBef>
              <a:spcAft>
                <a:spcPts val="300"/>
              </a:spcAft>
            </a:pPr>
            <a:r>
              <a:rPr lang="en-GB" sz="1800" b="1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Results of panel regression analysis using fixed effects and GMM models </a:t>
            </a:r>
            <a:endParaRPr lang="sk-SK" sz="1800" b="1" kern="1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45195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lokTextu 1">
            <a:extLst>
              <a:ext uri="{FF2B5EF4-FFF2-40B4-BE49-F238E27FC236}">
                <a16:creationId xmlns:a16="http://schemas.microsoft.com/office/drawing/2014/main" id="{A9919FA8-2926-2178-ACF3-096420293DBA}"/>
              </a:ext>
            </a:extLst>
          </p:cNvPr>
          <p:cNvSpPr txBox="1"/>
          <p:nvPr/>
        </p:nvSpPr>
        <p:spPr>
          <a:xfrm>
            <a:off x="2151172" y="76944"/>
            <a:ext cx="5177883" cy="492443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sk-SK" sz="260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Discussion</a:t>
            </a:r>
            <a:r>
              <a:rPr lang="sk-SK" sz="26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of </a:t>
            </a:r>
            <a:r>
              <a:rPr lang="sk-SK" sz="260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results</a:t>
            </a:r>
            <a:endParaRPr lang="en-US" sz="26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5A35EE7B-2D4F-5146-3AF4-650545B839F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06557" y="1293601"/>
            <a:ext cx="184731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k-SK" altLang="sk-SK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k-SK" altLang="sk-SK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BlokTextu 4">
            <a:extLst>
              <a:ext uri="{FF2B5EF4-FFF2-40B4-BE49-F238E27FC236}">
                <a16:creationId xmlns:a16="http://schemas.microsoft.com/office/drawing/2014/main" id="{81DBD363-36F7-5D2E-1731-8E4C8FF425FF}"/>
              </a:ext>
            </a:extLst>
          </p:cNvPr>
          <p:cNvSpPr txBox="1"/>
          <p:nvPr/>
        </p:nvSpPr>
        <p:spPr>
          <a:xfrm>
            <a:off x="184731" y="586682"/>
            <a:ext cx="8839200" cy="453034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just">
              <a:lnSpc>
                <a:spcPct val="115000"/>
              </a:lnSpc>
              <a:spcAft>
                <a:spcPts val="300"/>
              </a:spcAft>
              <a:buNone/>
            </a:pPr>
            <a:r>
              <a:rPr lang="sk-SK" sz="1800" b="1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RQ1 (</a:t>
            </a:r>
            <a:r>
              <a:rPr lang="sk-SK" sz="1800" b="1" kern="1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Digital</a:t>
            </a:r>
            <a:r>
              <a:rPr lang="sk-SK" sz="1800" b="1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b="1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factors </a:t>
            </a:r>
            <a:r>
              <a:rPr lang="sk-SK" sz="1800" b="1" kern="1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interconnections</a:t>
            </a:r>
            <a:r>
              <a:rPr lang="en-GB" sz="1800" b="1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):</a:t>
            </a:r>
            <a:r>
              <a:rPr lang="sk-SK" sz="1800" b="1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algn="just">
              <a:lnSpc>
                <a:spcPct val="115000"/>
              </a:lnSpc>
              <a:spcAft>
                <a:spcPts val="300"/>
              </a:spcAft>
              <a:buNone/>
            </a:pPr>
            <a:r>
              <a:rPr lang="sk-SK" sz="1800" kern="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</a:t>
            </a:r>
            <a:r>
              <a:rPr lang="en-GB" sz="1800" kern="1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ound</a:t>
            </a:r>
            <a:r>
              <a:rPr lang="en-GB" sz="1800" kern="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 significant positive relationship between general and advanced digital skills and enterprise digitalization. </a:t>
            </a:r>
            <a:endParaRPr lang="sk-SK" sz="1800" kern="1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 algn="just">
              <a:lnSpc>
                <a:spcPct val="115000"/>
              </a:lnSpc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sk-SK" sz="1800" kern="1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Complementary</a:t>
            </a:r>
            <a:r>
              <a:rPr lang="sk-SK" sz="1800" kern="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to </a:t>
            </a:r>
            <a:r>
              <a:rPr lang="en-GB" sz="18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previous research indicating that skill availability is the essential factor for technology adoption</a:t>
            </a:r>
            <a:r>
              <a:rPr lang="sk-SK" sz="18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(</a:t>
            </a:r>
            <a:r>
              <a:rPr lang="en-GB" sz="18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Bello et al</a:t>
            </a:r>
            <a:r>
              <a:rPr lang="sk-SK" sz="18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., </a:t>
            </a:r>
            <a:r>
              <a:rPr lang="en-GB" sz="18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2021</a:t>
            </a:r>
            <a:r>
              <a:rPr lang="sk-SK" sz="1800" kern="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; </a:t>
            </a:r>
            <a:r>
              <a:rPr lang="en-GB" sz="18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Kamble et al</a:t>
            </a:r>
            <a:r>
              <a:rPr lang="sk-SK" sz="18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., </a:t>
            </a:r>
            <a:r>
              <a:rPr lang="en-GB" sz="18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2018)</a:t>
            </a:r>
            <a:r>
              <a:rPr lang="sk-SK" sz="1800" kern="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</a:p>
          <a:p>
            <a:pPr marL="285750" indent="-285750" algn="just">
              <a:lnSpc>
                <a:spcPct val="115000"/>
              </a:lnSpc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18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Bidirectional Granger causality between skills, technology, and productivity suggests the existence of more complex relationships</a:t>
            </a:r>
            <a:r>
              <a:rPr lang="sk-SK" sz="18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as </a:t>
            </a:r>
            <a:r>
              <a:rPr lang="sk-SK" sz="1800" kern="1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also</a:t>
            </a:r>
            <a:r>
              <a:rPr lang="sk-SK" sz="18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k-SK" sz="1800" kern="1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reported</a:t>
            </a:r>
            <a:r>
              <a:rPr lang="sk-SK" sz="18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by </a:t>
            </a:r>
            <a:r>
              <a:rPr lang="en-GB" sz="18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Kiani &amp; Ahmed</a:t>
            </a:r>
            <a:r>
              <a:rPr lang="sk-SK" sz="1800" kern="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(</a:t>
            </a:r>
            <a:r>
              <a:rPr lang="en-GB" sz="18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2013)</a:t>
            </a:r>
            <a:r>
              <a:rPr lang="sk-SK" sz="18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marL="285750" indent="-285750" algn="just">
              <a:lnSpc>
                <a:spcPct val="115000"/>
              </a:lnSpc>
              <a:spcAft>
                <a:spcPts val="300"/>
              </a:spcAft>
              <a:buFont typeface="Arial" panose="020B0604020202020204" pitchFamily="34" charset="0"/>
              <a:buChar char="•"/>
            </a:pPr>
            <a:endParaRPr lang="sk-SK" sz="1800" kern="1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300"/>
              </a:spcAft>
              <a:buNone/>
            </a:pPr>
            <a:r>
              <a:rPr lang="sk-SK" sz="1800" b="1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RQ2 (</a:t>
            </a:r>
            <a:r>
              <a:rPr lang="en-GB" sz="1800" b="1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Digital technology used in firms and labour </a:t>
            </a:r>
            <a:r>
              <a:rPr lang="en-GB" sz="1800" b="1" kern="1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productivit</a:t>
            </a:r>
            <a:r>
              <a:rPr lang="sk-SK" sz="1800" b="1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y</a:t>
            </a:r>
            <a:r>
              <a:rPr lang="en-GB" sz="1800" b="1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): </a:t>
            </a:r>
            <a:endParaRPr lang="sk-SK" sz="1800" b="1" kern="1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300"/>
              </a:spcAft>
              <a:buNone/>
            </a:pPr>
            <a:r>
              <a:rPr lang="sk-SK" sz="1800" kern="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</a:t>
            </a:r>
            <a:r>
              <a:rPr lang="en-GB" sz="18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he panel regressions did not find statistically significant short-term causal effects. </a:t>
            </a:r>
            <a:endParaRPr lang="sk-SK" sz="1800" kern="1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 algn="just">
              <a:lnSpc>
                <a:spcPct val="115000"/>
              </a:lnSpc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sk-SK" sz="1800" kern="1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Partly</a:t>
            </a:r>
            <a:r>
              <a:rPr lang="sk-SK" sz="1800" kern="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in </a:t>
            </a:r>
            <a:r>
              <a:rPr lang="en-GB" sz="18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contrasts with </a:t>
            </a:r>
            <a:r>
              <a:rPr lang="sk-SK" sz="1800" kern="1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some</a:t>
            </a:r>
            <a:r>
              <a:rPr lang="sk-SK" sz="1800" kern="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k-SK" sz="1800" kern="1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previous</a:t>
            </a:r>
            <a:r>
              <a:rPr lang="sk-SK" sz="1800" kern="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studies</a:t>
            </a:r>
            <a:r>
              <a:rPr lang="sk-SK" sz="1800" kern="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sk-SK" sz="1800" kern="1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but</a:t>
            </a:r>
            <a:r>
              <a:rPr lang="sk-SK" sz="1800" kern="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k-SK" sz="1800" kern="1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still</a:t>
            </a:r>
            <a:r>
              <a:rPr lang="sk-SK" sz="1800" kern="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in </a:t>
            </a:r>
            <a:r>
              <a:rPr lang="sk-SK" sz="1800" kern="1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line</a:t>
            </a:r>
            <a:r>
              <a:rPr lang="sk-SK" sz="18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k-SK" sz="1800" kern="1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with</a:t>
            </a:r>
            <a:r>
              <a:rPr lang="sk-SK" sz="18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findings of </a:t>
            </a:r>
            <a:r>
              <a:rPr lang="en-GB" sz="1800" kern="1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Chiemeke</a:t>
            </a:r>
            <a:r>
              <a:rPr lang="en-GB" sz="18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&amp; </a:t>
            </a:r>
            <a:r>
              <a:rPr lang="en-GB" sz="1800" kern="1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Imafidor</a:t>
            </a:r>
            <a:r>
              <a:rPr lang="en-GB" sz="18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(2020)</a:t>
            </a:r>
            <a:r>
              <a:rPr lang="sk-SK" sz="18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marL="285750" indent="-285750" algn="just">
              <a:lnSpc>
                <a:spcPct val="115000"/>
              </a:lnSpc>
              <a:spcAft>
                <a:spcPts val="300"/>
              </a:spcAft>
              <a:buFont typeface="Arial" panose="020B0604020202020204" pitchFamily="34" charset="0"/>
              <a:buChar char="•"/>
            </a:pPr>
            <a:endParaRPr lang="en-GB" sz="1900" dirty="0">
              <a:solidFill>
                <a:sysClr val="windowText" lastClr="000000"/>
              </a:solidFill>
            </a:endParaRPr>
          </a:p>
        </p:txBody>
      </p:sp>
      <p:sp>
        <p:nvSpPr>
          <p:cNvPr id="6" name="Rectangle 3">
            <a:extLst>
              <a:ext uri="{FF2B5EF4-FFF2-40B4-BE49-F238E27FC236}">
                <a16:creationId xmlns:a16="http://schemas.microsoft.com/office/drawing/2014/main" id="{1B427293-D18F-D23C-7F54-29BA7702EFD8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-323165"/>
            <a:ext cx="184731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k-SK" altLang="sk-SK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k-SK" altLang="sk-SK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2F1A64DA-2066-0A44-C85C-6D64299458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-323165"/>
            <a:ext cx="184731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k-SK" altLang="sk-SK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k-SK" altLang="sk-SK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03780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BlokTextu 5">
            <a:extLst>
              <a:ext uri="{FF2B5EF4-FFF2-40B4-BE49-F238E27FC236}">
                <a16:creationId xmlns:a16="http://schemas.microsoft.com/office/drawing/2014/main" id="{A2B47C65-D161-3463-6C40-76128814603E}"/>
              </a:ext>
            </a:extLst>
          </p:cNvPr>
          <p:cNvSpPr txBox="1"/>
          <p:nvPr/>
        </p:nvSpPr>
        <p:spPr>
          <a:xfrm>
            <a:off x="90053" y="687987"/>
            <a:ext cx="8963891" cy="409022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300"/>
              </a:spcAft>
              <a:buFont typeface="Arial"/>
              <a:buNone/>
            </a:pPr>
            <a:r>
              <a:rPr lang="sk-SK" sz="1800" b="1" kern="1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RQ3 (</a:t>
            </a:r>
            <a:r>
              <a:rPr lang="en-GB" sz="1800" b="1" kern="1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General digital skills and labour </a:t>
            </a:r>
            <a:r>
              <a:rPr lang="en-GB" sz="1800" b="1" kern="100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productivit</a:t>
            </a:r>
            <a:r>
              <a:rPr lang="sk-SK" sz="1800" b="1" kern="1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y</a:t>
            </a:r>
            <a:r>
              <a:rPr lang="en-GB" sz="1800" b="1" kern="1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): </a:t>
            </a:r>
            <a:r>
              <a:rPr lang="sk-SK" sz="1800" kern="1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</a:t>
            </a:r>
            <a:r>
              <a:rPr lang="en-GB" sz="1800" kern="100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tatistically</a:t>
            </a:r>
            <a:r>
              <a:rPr lang="en-GB" sz="1800" kern="1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significant positive effects of general digital skills on labour productivity</a:t>
            </a:r>
            <a:r>
              <a:rPr lang="sk-SK" sz="1800" kern="1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(</a:t>
            </a:r>
            <a:r>
              <a:rPr lang="en-GB" sz="1800" kern="1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results are robust across all models</a:t>
            </a:r>
            <a:r>
              <a:rPr lang="sk-SK" sz="1800" kern="1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  <a:r>
              <a:rPr lang="en-GB" sz="1800" kern="1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sk-SK" sz="1800" kern="1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G</a:t>
            </a:r>
            <a:r>
              <a:rPr lang="en-GB" sz="1800" kern="100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eneral</a:t>
            </a:r>
            <a:r>
              <a:rPr lang="en-GB" sz="1800" kern="1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digital literacy has the potential to enhance labour </a:t>
            </a:r>
            <a:r>
              <a:rPr lang="sk-SK" sz="1800" kern="100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productivity</a:t>
            </a:r>
            <a:r>
              <a:rPr lang="en-GB" sz="1800" kern="1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This further supports and enhances the arguments by Daher &amp; </a:t>
            </a:r>
            <a:r>
              <a:rPr lang="en-GB" sz="1800" kern="100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Ziade</a:t>
            </a:r>
            <a:r>
              <a:rPr lang="en-GB" sz="1800" kern="1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(2024)</a:t>
            </a:r>
            <a:r>
              <a:rPr lang="sk-SK" sz="1800" kern="1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and </a:t>
            </a:r>
            <a:r>
              <a:rPr lang="en-GB" sz="1800" kern="1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complements the findings of </a:t>
            </a:r>
            <a:r>
              <a:rPr lang="en-GB" sz="1800" kern="100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Magoutas</a:t>
            </a:r>
            <a:r>
              <a:rPr lang="en-GB" sz="1800" kern="1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et al</a:t>
            </a:r>
            <a:r>
              <a:rPr lang="sk-SK" sz="1800" kern="1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r>
              <a:rPr lang="en-GB" sz="1800" kern="1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(2024), arguing the role of human capital in digital transformation and the usage of ICT in business. </a:t>
            </a:r>
            <a:endParaRPr lang="sk-SK" sz="1800" kern="100" dirty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300"/>
              </a:spcAft>
              <a:buNone/>
            </a:pPr>
            <a:endParaRPr lang="sk-SK" sz="700" kern="1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300"/>
              </a:spcAft>
            </a:pPr>
            <a:r>
              <a:rPr lang="sk-SK" sz="1800" b="1" kern="1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RQ4 (</a:t>
            </a:r>
            <a:r>
              <a:rPr lang="en-GB" sz="1800" b="1" kern="1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Advanced digital skills and labour </a:t>
            </a:r>
            <a:r>
              <a:rPr lang="en-GB" sz="1800" b="1" kern="100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productivit</a:t>
            </a:r>
            <a:r>
              <a:rPr lang="sk-SK" sz="1800" b="1" kern="1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y</a:t>
            </a:r>
            <a:r>
              <a:rPr lang="en-GB" sz="1800" b="1" kern="1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): </a:t>
            </a:r>
            <a:r>
              <a:rPr lang="sk-SK" sz="1800" kern="1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</a:t>
            </a:r>
            <a:r>
              <a:rPr lang="en-GB" sz="1800" kern="100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dvanced</a:t>
            </a:r>
            <a:r>
              <a:rPr lang="en-GB" sz="1800" kern="1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digital skills</a:t>
            </a:r>
            <a:r>
              <a:rPr lang="sk-SK" sz="1800" kern="1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kern="1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did not show a significant direct effect on labour productivity. Despite</a:t>
            </a:r>
            <a:r>
              <a:rPr lang="sk-SK" sz="1800" kern="1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kern="1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positive correlations and results of Granger causality, we fail to find significant causal effects in the short run. </a:t>
            </a:r>
            <a:r>
              <a:rPr lang="sk-SK" sz="1800" kern="1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</a:t>
            </a:r>
            <a:r>
              <a:rPr lang="en-GB" sz="1800" kern="100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pecialized</a:t>
            </a:r>
            <a:r>
              <a:rPr lang="en-GB" sz="1800" kern="1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and advanced digital skills are usually needed in selected areas and professions. The </a:t>
            </a:r>
            <a:r>
              <a:rPr lang="sk-SK" sz="1800" kern="100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effect</a:t>
            </a:r>
            <a:r>
              <a:rPr lang="en-GB" sz="1800" kern="1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could be indirect by enabling the effective use of digital technologies and improving the level of general digital skills in the population with a certain time lag. </a:t>
            </a:r>
            <a:endParaRPr lang="sk-SK" sz="1800" kern="100" dirty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BlokTextu 7">
            <a:extLst>
              <a:ext uri="{FF2B5EF4-FFF2-40B4-BE49-F238E27FC236}">
                <a16:creationId xmlns:a16="http://schemas.microsoft.com/office/drawing/2014/main" id="{BAA109B1-A3E2-C1AC-1654-F6F71625EA26}"/>
              </a:ext>
            </a:extLst>
          </p:cNvPr>
          <p:cNvSpPr txBox="1"/>
          <p:nvPr/>
        </p:nvSpPr>
        <p:spPr>
          <a:xfrm>
            <a:off x="2285998" y="119069"/>
            <a:ext cx="4572000" cy="492443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sk-SK" sz="260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Discussion</a:t>
            </a:r>
            <a:r>
              <a:rPr lang="sk-SK" sz="26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of </a:t>
            </a:r>
            <a:r>
              <a:rPr lang="sk-SK" sz="260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results</a:t>
            </a:r>
            <a:endParaRPr lang="en-US" sz="26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98217114"/>
      </p:ext>
    </p:extLst>
  </p:cSld>
  <p:clrMapOvr>
    <a:masterClrMapping/>
  </p:clrMapOvr>
</p:sld>
</file>

<file path=ppt/theme/theme1.xml><?xml version="1.0" encoding="utf-8"?>
<a:theme xmlns:a="http://schemas.openxmlformats.org/drawingml/2006/main" name="Futuristic Background by Slidesgo">
  <a:themeElements>
    <a:clrScheme name="Simple Light">
      <a:dk1>
        <a:srgbClr val="001633"/>
      </a:dk1>
      <a:lt1>
        <a:srgbClr val="FFFFFF"/>
      </a:lt1>
      <a:dk2>
        <a:srgbClr val="85D5E6"/>
      </a:dk2>
      <a:lt2>
        <a:srgbClr val="FFAB40"/>
      </a:lt2>
      <a:accent1>
        <a:srgbClr val="FFAB40"/>
      </a:accent1>
      <a:accent2>
        <a:srgbClr val="85D5E6"/>
      </a:accent2>
      <a:accent3>
        <a:srgbClr val="78909C"/>
      </a:accent3>
      <a:accent4>
        <a:srgbClr val="FFAB40"/>
      </a:accent4>
      <a:accent5>
        <a:srgbClr val="0097A7"/>
      </a:accent5>
      <a:accent6>
        <a:srgbClr val="001633"/>
      </a:accent6>
      <a:hlink>
        <a:srgbClr val="FFFFFF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lidesgo Final Pages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D5FE95447631344CA5710171CB4EBD68" ma:contentTypeVersion="14" ma:contentTypeDescription="Umožňuje vytvoriť nový dokument." ma:contentTypeScope="" ma:versionID="644fff3ed316c051afea300baf8e0bbf">
  <xsd:schema xmlns:xsd="http://www.w3.org/2001/XMLSchema" xmlns:xs="http://www.w3.org/2001/XMLSchema" xmlns:p="http://schemas.microsoft.com/office/2006/metadata/properties" xmlns:ns3="488594ef-0269-4014-9070-ced0c1603eab" xmlns:ns4="84c3adc5-d6c2-4e99-920b-6d880d49a31c" targetNamespace="http://schemas.microsoft.com/office/2006/metadata/properties" ma:root="true" ma:fieldsID="1cf15eb437d6c64b536cb407fba1dadc" ns3:_="" ns4:_="">
    <xsd:import namespace="488594ef-0269-4014-9070-ced0c1603eab"/>
    <xsd:import namespace="84c3adc5-d6c2-4e99-920b-6d880d49a31c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LengthInSeconds" minOccurs="0"/>
                <xsd:element ref="ns3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88594ef-0269-4014-9070-ced0c1603ea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MediaServiceLocation" ma:index="21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4c3adc5-d6c2-4e99-920b-6d880d49a31c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Zdieľa sa s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Zdieľané s podrobnosťami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6" nillable="true" ma:displayName="Príkaz hash indikátora zdieľania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F9435A3-A6C0-4879-90C8-56BACAEC737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88594ef-0269-4014-9070-ced0c1603eab"/>
    <ds:schemaRef ds:uri="84c3adc5-d6c2-4e99-920b-6d880d49a31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85FB9D8-BA69-455D-B78A-B3CC63ED7ED2}">
  <ds:schemaRefs>
    <ds:schemaRef ds:uri="http://purl.org/dc/terms/"/>
    <ds:schemaRef ds:uri="http://www.w3.org/XML/1998/namespace"/>
    <ds:schemaRef ds:uri="http://schemas.microsoft.com/office/2006/documentManagement/types"/>
    <ds:schemaRef ds:uri="488594ef-0269-4014-9070-ced0c1603eab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metadata/properties"/>
    <ds:schemaRef ds:uri="84c3adc5-d6c2-4e99-920b-6d880d49a31c"/>
  </ds:schemaRefs>
</ds:datastoreItem>
</file>

<file path=customXml/itemProps3.xml><?xml version="1.0" encoding="utf-8"?>
<ds:datastoreItem xmlns:ds="http://schemas.openxmlformats.org/officeDocument/2006/customXml" ds:itemID="{0F4F868C-247A-4CB3-B724-E250C4BCC21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726</TotalTime>
  <Words>1397</Words>
  <Application>Microsoft Office PowerPoint</Application>
  <PresentationFormat>Prezentácia na obrazovke (16:9)</PresentationFormat>
  <Paragraphs>260</Paragraphs>
  <Slides>11</Slides>
  <Notes>2</Notes>
  <HiddenSlides>0</HiddenSlides>
  <MMClips>0</MMClips>
  <ScaleCrop>false</ScaleCrop>
  <HeadingPairs>
    <vt:vector size="6" baseType="variant">
      <vt:variant>
        <vt:lpstr>Použité písma</vt:lpstr>
      </vt:variant>
      <vt:variant>
        <vt:i4>10</vt:i4>
      </vt:variant>
      <vt:variant>
        <vt:lpstr>Motív</vt:lpstr>
      </vt:variant>
      <vt:variant>
        <vt:i4>2</vt:i4>
      </vt:variant>
      <vt:variant>
        <vt:lpstr>Nadpisy snímok</vt:lpstr>
      </vt:variant>
      <vt:variant>
        <vt:i4>11</vt:i4>
      </vt:variant>
    </vt:vector>
  </HeadingPairs>
  <TitlesOfParts>
    <vt:vector size="23" baseType="lpstr">
      <vt:lpstr>var( --e-global-typography-primary-font-family )</vt:lpstr>
      <vt:lpstr>Helvetica Neue</vt:lpstr>
      <vt:lpstr>Calibri</vt:lpstr>
      <vt:lpstr>Proxima Nova</vt:lpstr>
      <vt:lpstr>Proxima Nova Semibold</vt:lpstr>
      <vt:lpstr>Amasis MT Pro Medium</vt:lpstr>
      <vt:lpstr>Montserrat</vt:lpstr>
      <vt:lpstr>Montserrat ExtraBold</vt:lpstr>
      <vt:lpstr>Times New Roman</vt:lpstr>
      <vt:lpstr>Arial</vt:lpstr>
      <vt:lpstr>Futuristic Background by Slidesgo</vt:lpstr>
      <vt:lpstr>Slidesgo Final Pages</vt:lpstr>
      <vt:lpstr>The Role of Digital Skills and Digitalization in Enhancing LaboUr Productivity in the EU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Innovation and quality standards in European firms: search for factors and interconnections</dc:title>
  <dc:creator>Jan Hunady</dc:creator>
  <cp:lastModifiedBy>doc. Ing. Hunady Jan PhD.</cp:lastModifiedBy>
  <cp:revision>76</cp:revision>
  <dcterms:modified xsi:type="dcterms:W3CDTF">2025-05-21T11:12:56Z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0x010100D5FE95447631344CA5710171CB4EBD68</vt:lpwstr>
  </property>
</Properties>
</file>